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handoutMasterIdLst>
    <p:handoutMasterId r:id="rId51"/>
  </p:handoutMasterIdLst>
  <p:sldIdLst>
    <p:sldId id="256" r:id="rId2"/>
    <p:sldId id="52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498" r:id="rId20"/>
    <p:sldId id="540" r:id="rId21"/>
    <p:sldId id="273" r:id="rId22"/>
    <p:sldId id="274" r:id="rId23"/>
    <p:sldId id="276" r:id="rId24"/>
    <p:sldId id="277" r:id="rId25"/>
    <p:sldId id="279" r:id="rId26"/>
    <p:sldId id="280" r:id="rId27"/>
    <p:sldId id="281" r:id="rId28"/>
    <p:sldId id="533" r:id="rId29"/>
    <p:sldId id="542" r:id="rId30"/>
    <p:sldId id="283" r:id="rId31"/>
    <p:sldId id="287" r:id="rId32"/>
    <p:sldId id="288" r:id="rId33"/>
    <p:sldId id="445" r:id="rId34"/>
    <p:sldId id="285" r:id="rId35"/>
    <p:sldId id="543" r:id="rId36"/>
    <p:sldId id="289" r:id="rId37"/>
    <p:sldId id="546" r:id="rId38"/>
    <p:sldId id="547" r:id="rId39"/>
    <p:sldId id="460" r:id="rId40"/>
    <p:sldId id="545" r:id="rId41"/>
    <p:sldId id="291" r:id="rId42"/>
    <p:sldId id="292" r:id="rId43"/>
    <p:sldId id="462" r:id="rId44"/>
    <p:sldId id="293" r:id="rId45"/>
    <p:sldId id="294" r:id="rId46"/>
    <p:sldId id="295" r:id="rId47"/>
    <p:sldId id="531" r:id="rId48"/>
    <p:sldId id="532" r:id="rId49"/>
  </p:sldIdLst>
  <p:sldSz cx="12192000" cy="6858000"/>
  <p:notesSz cx="9601200" cy="73152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96752B16-225F-480E-BEEB-0675ABDEE5D6}">
          <p14:sldIdLst>
            <p14:sldId id="256"/>
            <p14:sldId id="529"/>
            <p14:sldId id="257"/>
            <p14:sldId id="258"/>
            <p14:sldId id="259"/>
            <p14:sldId id="260"/>
            <p14:sldId id="261"/>
            <p14:sldId id="262"/>
            <p14:sldId id="263"/>
            <p14:sldId id="264"/>
            <p14:sldId id="265"/>
            <p14:sldId id="266"/>
            <p14:sldId id="267"/>
            <p14:sldId id="268"/>
            <p14:sldId id="269"/>
            <p14:sldId id="270"/>
            <p14:sldId id="271"/>
            <p14:sldId id="272"/>
            <p14:sldId id="498"/>
            <p14:sldId id="540"/>
            <p14:sldId id="273"/>
            <p14:sldId id="274"/>
            <p14:sldId id="276"/>
            <p14:sldId id="277"/>
            <p14:sldId id="279"/>
            <p14:sldId id="280"/>
            <p14:sldId id="281"/>
            <p14:sldId id="533"/>
            <p14:sldId id="542"/>
            <p14:sldId id="283"/>
            <p14:sldId id="287"/>
            <p14:sldId id="288"/>
            <p14:sldId id="445"/>
            <p14:sldId id="285"/>
            <p14:sldId id="543"/>
            <p14:sldId id="289"/>
            <p14:sldId id="546"/>
            <p14:sldId id="547"/>
            <p14:sldId id="460"/>
            <p14:sldId id="545"/>
            <p14:sldId id="291"/>
            <p14:sldId id="292"/>
            <p14:sldId id="462"/>
            <p14:sldId id="293"/>
            <p14:sldId id="294"/>
            <p14:sldId id="295"/>
            <p14:sldId id="531"/>
          </p14:sldIdLst>
        </p14:section>
        <p14:section name="Untitled Section" id="{17660700-B532-417D-AFE2-6F4445E21254}">
          <p14:sldIdLst>
            <p14:sldId id="5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69696"/>
    <a:srgbClr val="4D4D4D"/>
    <a:srgbClr val="B2B2B2"/>
    <a:srgbClr val="808080"/>
    <a:srgbClr val="C0C0C0"/>
    <a:srgbClr val="777777"/>
    <a:srgbClr val="EAEAE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265B3-E5B6-4B8A-886B-D4899B347C30}" v="37" dt="2023-05-07T06:08:06.21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10" autoAdjust="0"/>
    <p:restoredTop sz="72155" autoAdjust="0"/>
  </p:normalViewPr>
  <p:slideViewPr>
    <p:cSldViewPr>
      <p:cViewPr varScale="1">
        <p:scale>
          <a:sx n="80" d="100"/>
          <a:sy n="80" d="100"/>
        </p:scale>
        <p:origin x="1206" y="78"/>
      </p:cViewPr>
      <p:guideLst>
        <p:guide orient="horz" pos="2160"/>
        <p:guide pos="3840"/>
      </p:guideLst>
    </p:cSldViewPr>
  </p:slideViewPr>
  <p:outlineViewPr>
    <p:cViewPr>
      <p:scale>
        <a:sx n="33" d="100"/>
        <a:sy n="33" d="100"/>
      </p:scale>
      <p:origin x="0" y="-4579"/>
    </p:cViewPr>
  </p:outlineViewPr>
  <p:notesTextViewPr>
    <p:cViewPr>
      <p:scale>
        <a:sx n="100" d="100"/>
        <a:sy n="100" d="100"/>
      </p:scale>
      <p:origin x="0" y="0"/>
    </p:cViewPr>
  </p:notesTextViewPr>
  <p:sorterViewPr>
    <p:cViewPr>
      <p:scale>
        <a:sx n="100" d="100"/>
        <a:sy n="100" d="100"/>
      </p:scale>
      <p:origin x="0" y="-20126"/>
    </p:cViewPr>
  </p:sorterViewPr>
  <p:notesViewPr>
    <p:cSldViewPr showGuides="1">
      <p:cViewPr varScale="1">
        <p:scale>
          <a:sx n="110" d="100"/>
          <a:sy n="110" d="100"/>
        </p:scale>
        <p:origin x="237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ga Rodrigo" userId="a3170934-3a61-42af-add7-eae42539158e" providerId="ADAL" clId="{5E7E9E38-ACD6-4E57-A744-22E3CB75990A}"/>
    <pc:docChg chg="custSel addSld delSld modSld sldOrd addSection">
      <pc:chgData name="Ranga Rodrigo" userId="a3170934-3a61-42af-add7-eae42539158e" providerId="ADAL" clId="{5E7E9E38-ACD6-4E57-A744-22E3CB75990A}" dt="2022-02-28T06:36:44.838" v="209" actId="2711"/>
      <pc:docMkLst>
        <pc:docMk/>
      </pc:docMkLst>
      <pc:sldChg chg="modSp mod">
        <pc:chgData name="Ranga Rodrigo" userId="a3170934-3a61-42af-add7-eae42539158e" providerId="ADAL" clId="{5E7E9E38-ACD6-4E57-A744-22E3CB75990A}" dt="2022-02-28T04:10:24.527" v="21" actId="20577"/>
        <pc:sldMkLst>
          <pc:docMk/>
          <pc:sldMk cId="1226015861" sldId="257"/>
        </pc:sldMkLst>
        <pc:spChg chg="mod">
          <ac:chgData name="Ranga Rodrigo" userId="a3170934-3a61-42af-add7-eae42539158e" providerId="ADAL" clId="{5E7E9E38-ACD6-4E57-A744-22E3CB75990A}" dt="2022-02-28T04:10:24.527" v="21" actId="20577"/>
          <ac:spMkLst>
            <pc:docMk/>
            <pc:sldMk cId="1226015861" sldId="257"/>
            <ac:spMk id="11266" creationId="{00000000-0000-0000-0000-000000000000}"/>
          </ac:spMkLst>
        </pc:spChg>
      </pc:sldChg>
      <pc:sldChg chg="del ord">
        <pc:chgData name="Ranga Rodrigo" userId="a3170934-3a61-42af-add7-eae42539158e" providerId="ADAL" clId="{5E7E9E38-ACD6-4E57-A744-22E3CB75990A}" dt="2022-02-28T05:19:21.214" v="51" actId="47"/>
        <pc:sldMkLst>
          <pc:docMk/>
          <pc:sldMk cId="4172111170" sldId="275"/>
        </pc:sldMkLst>
      </pc:sldChg>
      <pc:sldChg chg="del">
        <pc:chgData name="Ranga Rodrigo" userId="a3170934-3a61-42af-add7-eae42539158e" providerId="ADAL" clId="{5E7E9E38-ACD6-4E57-A744-22E3CB75990A}" dt="2022-02-28T05:19:40.387" v="52" actId="47"/>
        <pc:sldMkLst>
          <pc:docMk/>
          <pc:sldMk cId="2447021417" sldId="278"/>
        </pc:sldMkLst>
      </pc:sldChg>
      <pc:sldChg chg="del">
        <pc:chgData name="Ranga Rodrigo" userId="a3170934-3a61-42af-add7-eae42539158e" providerId="ADAL" clId="{5E7E9E38-ACD6-4E57-A744-22E3CB75990A}" dt="2022-02-28T05:21:01.719" v="53" actId="47"/>
        <pc:sldMkLst>
          <pc:docMk/>
          <pc:sldMk cId="4096509307" sldId="282"/>
        </pc:sldMkLst>
      </pc:sldChg>
      <pc:sldChg chg="addSp modSp mod">
        <pc:chgData name="Ranga Rodrigo" userId="a3170934-3a61-42af-add7-eae42539158e" providerId="ADAL" clId="{5E7E9E38-ACD6-4E57-A744-22E3CB75990A}" dt="2022-02-28T05:21:58.946" v="58" actId="1076"/>
        <pc:sldMkLst>
          <pc:docMk/>
          <pc:sldMk cId="2090087075" sldId="283"/>
        </pc:sldMkLst>
        <pc:picChg chg="add mod">
          <ac:chgData name="Ranga Rodrigo" userId="a3170934-3a61-42af-add7-eae42539158e" providerId="ADAL" clId="{5E7E9E38-ACD6-4E57-A744-22E3CB75990A}" dt="2022-02-28T05:21:58.946" v="58" actId="1076"/>
          <ac:picMkLst>
            <pc:docMk/>
            <pc:sldMk cId="2090087075" sldId="283"/>
            <ac:picMk id="5" creationId="{057A6E6B-C76C-4F7D-9C9C-A64D2D31278D}"/>
          </ac:picMkLst>
        </pc:picChg>
        <pc:picChg chg="mod">
          <ac:chgData name="Ranga Rodrigo" userId="a3170934-3a61-42af-add7-eae42539158e" providerId="ADAL" clId="{5E7E9E38-ACD6-4E57-A744-22E3CB75990A}" dt="2022-02-28T05:21:55.694" v="57" actId="1076"/>
          <ac:picMkLst>
            <pc:docMk/>
            <pc:sldMk cId="2090087075" sldId="283"/>
            <ac:picMk id="10242" creationId="{00000000-0000-0000-0000-000000000000}"/>
          </ac:picMkLst>
        </pc:picChg>
        <pc:picChg chg="mod">
          <ac:chgData name="Ranga Rodrigo" userId="a3170934-3a61-42af-add7-eae42539158e" providerId="ADAL" clId="{5E7E9E38-ACD6-4E57-A744-22E3CB75990A}" dt="2022-02-28T05:21:55.694" v="57" actId="1076"/>
          <ac:picMkLst>
            <pc:docMk/>
            <pc:sldMk cId="2090087075" sldId="283"/>
            <ac:picMk id="10243" creationId="{00000000-0000-0000-0000-000000000000}"/>
          </ac:picMkLst>
        </pc:picChg>
      </pc:sldChg>
      <pc:sldChg chg="del">
        <pc:chgData name="Ranga Rodrigo" userId="a3170934-3a61-42af-add7-eae42539158e" providerId="ADAL" clId="{5E7E9E38-ACD6-4E57-A744-22E3CB75990A}" dt="2022-02-28T05:22:15.286" v="59" actId="47"/>
        <pc:sldMkLst>
          <pc:docMk/>
          <pc:sldMk cId="1815137382" sldId="284"/>
        </pc:sldMkLst>
      </pc:sldChg>
      <pc:sldChg chg="del">
        <pc:chgData name="Ranga Rodrigo" userId="a3170934-3a61-42af-add7-eae42539158e" providerId="ADAL" clId="{5E7E9E38-ACD6-4E57-A744-22E3CB75990A}" dt="2022-02-28T05:47:49.207" v="85" actId="2696"/>
        <pc:sldMkLst>
          <pc:docMk/>
          <pc:sldMk cId="3212065281" sldId="286"/>
        </pc:sldMkLst>
      </pc:sldChg>
      <pc:sldChg chg="ord">
        <pc:chgData name="Ranga Rodrigo" userId="a3170934-3a61-42af-add7-eae42539158e" providerId="ADAL" clId="{5E7E9E38-ACD6-4E57-A744-22E3CB75990A}" dt="2022-02-28T05:48:07.252" v="87"/>
        <pc:sldMkLst>
          <pc:docMk/>
          <pc:sldMk cId="2357206911" sldId="287"/>
        </pc:sldMkLst>
      </pc:sldChg>
      <pc:sldChg chg="modSp mod ord">
        <pc:chgData name="Ranga Rodrigo" userId="a3170934-3a61-42af-add7-eae42539158e" providerId="ADAL" clId="{5E7E9E38-ACD6-4E57-A744-22E3CB75990A}" dt="2022-02-28T05:48:22.368" v="89"/>
        <pc:sldMkLst>
          <pc:docMk/>
          <pc:sldMk cId="1267363207" sldId="288"/>
        </pc:sldMkLst>
        <pc:spChg chg="mod">
          <ac:chgData name="Ranga Rodrigo" userId="a3170934-3a61-42af-add7-eae42539158e" providerId="ADAL" clId="{5E7E9E38-ACD6-4E57-A744-22E3CB75990A}" dt="2022-02-28T05:22:44.792" v="73" actId="20577"/>
          <ac:spMkLst>
            <pc:docMk/>
            <pc:sldMk cId="1267363207" sldId="288"/>
            <ac:spMk id="64518" creationId="{00000000-0000-0000-0000-000000000000}"/>
          </ac:spMkLst>
        </pc:spChg>
      </pc:sldChg>
      <pc:sldChg chg="del">
        <pc:chgData name="Ranga Rodrigo" userId="a3170934-3a61-42af-add7-eae42539158e" providerId="ADAL" clId="{5E7E9E38-ACD6-4E57-A744-22E3CB75990A}" dt="2022-02-28T05:49:04.306" v="92" actId="47"/>
        <pc:sldMkLst>
          <pc:docMk/>
          <pc:sldMk cId="86911172" sldId="290"/>
        </pc:sldMkLst>
      </pc:sldChg>
      <pc:sldChg chg="ord">
        <pc:chgData name="Ranga Rodrigo" userId="a3170934-3a61-42af-add7-eae42539158e" providerId="ADAL" clId="{5E7E9E38-ACD6-4E57-A744-22E3CB75990A}" dt="2022-02-28T05:50:00.576" v="96"/>
        <pc:sldMkLst>
          <pc:docMk/>
          <pc:sldMk cId="3519847060" sldId="291"/>
        </pc:sldMkLst>
      </pc:sldChg>
      <pc:sldChg chg="ord">
        <pc:chgData name="Ranga Rodrigo" userId="a3170934-3a61-42af-add7-eae42539158e" providerId="ADAL" clId="{5E7E9E38-ACD6-4E57-A744-22E3CB75990A}" dt="2022-02-28T05:50:02.296" v="98"/>
        <pc:sldMkLst>
          <pc:docMk/>
          <pc:sldMk cId="2142274223" sldId="292"/>
        </pc:sldMkLst>
      </pc:sldChg>
      <pc:sldChg chg="modSp mod">
        <pc:chgData name="Ranga Rodrigo" userId="a3170934-3a61-42af-add7-eae42539158e" providerId="ADAL" clId="{5E7E9E38-ACD6-4E57-A744-22E3CB75990A}" dt="2022-02-28T06:36:09.588" v="205" actId="1076"/>
        <pc:sldMkLst>
          <pc:docMk/>
          <pc:sldMk cId="3373789344" sldId="294"/>
        </pc:sldMkLst>
        <pc:spChg chg="mod">
          <ac:chgData name="Ranga Rodrigo" userId="a3170934-3a61-42af-add7-eae42539158e" providerId="ADAL" clId="{5E7E9E38-ACD6-4E57-A744-22E3CB75990A}" dt="2022-02-28T06:36:09.588" v="205" actId="1076"/>
          <ac:spMkLst>
            <pc:docMk/>
            <pc:sldMk cId="3373789344" sldId="294"/>
            <ac:spMk id="9221" creationId="{00000000-0000-0000-0000-000000000000}"/>
          </ac:spMkLst>
        </pc:spChg>
      </pc:sldChg>
      <pc:sldChg chg="add del">
        <pc:chgData name="Ranga Rodrigo" userId="a3170934-3a61-42af-add7-eae42539158e" providerId="ADAL" clId="{5E7E9E38-ACD6-4E57-A744-22E3CB75990A}" dt="2022-02-28T04:10:43.309" v="22" actId="47"/>
        <pc:sldMkLst>
          <pc:docMk/>
          <pc:sldMk cId="0" sldId="395"/>
        </pc:sldMkLst>
      </pc:sldChg>
      <pc:sldChg chg="add del">
        <pc:chgData name="Ranga Rodrigo" userId="a3170934-3a61-42af-add7-eae42539158e" providerId="ADAL" clId="{5E7E9E38-ACD6-4E57-A744-22E3CB75990A}" dt="2022-02-28T04:09:50.491" v="3" actId="47"/>
        <pc:sldMkLst>
          <pc:docMk/>
          <pc:sldMk cId="0" sldId="396"/>
        </pc:sldMkLst>
      </pc:sldChg>
      <pc:sldChg chg="modSp add mod">
        <pc:chgData name="Ranga Rodrigo" userId="a3170934-3a61-42af-add7-eae42539158e" providerId="ADAL" clId="{5E7E9E38-ACD6-4E57-A744-22E3CB75990A}" dt="2022-02-28T05:32:24.224" v="84" actId="20577"/>
        <pc:sldMkLst>
          <pc:docMk/>
          <pc:sldMk cId="0" sldId="445"/>
        </pc:sldMkLst>
        <pc:spChg chg="mod">
          <ac:chgData name="Ranga Rodrigo" userId="a3170934-3a61-42af-add7-eae42539158e" providerId="ADAL" clId="{5E7E9E38-ACD6-4E57-A744-22E3CB75990A}" dt="2022-02-28T05:32:24.224" v="84" actId="20577"/>
          <ac:spMkLst>
            <pc:docMk/>
            <pc:sldMk cId="0" sldId="445"/>
            <ac:spMk id="62466" creationId="{00000000-0000-0000-0000-000000000000}"/>
          </ac:spMkLst>
        </pc:spChg>
      </pc:sldChg>
      <pc:sldChg chg="modSp add mod">
        <pc:chgData name="Ranga Rodrigo" userId="a3170934-3a61-42af-add7-eae42539158e" providerId="ADAL" clId="{5E7E9E38-ACD6-4E57-A744-22E3CB75990A}" dt="2022-02-28T06:36:44.838" v="209" actId="2711"/>
        <pc:sldMkLst>
          <pc:docMk/>
          <pc:sldMk cId="0" sldId="460"/>
        </pc:sldMkLst>
        <pc:spChg chg="mod">
          <ac:chgData name="Ranga Rodrigo" userId="a3170934-3a61-42af-add7-eae42539158e" providerId="ADAL" clId="{5E7E9E38-ACD6-4E57-A744-22E3CB75990A}" dt="2022-02-28T06:36:44.838" v="209" actId="2711"/>
          <ac:spMkLst>
            <pc:docMk/>
            <pc:sldMk cId="0" sldId="460"/>
            <ac:spMk id="67590" creationId="{00000000-0000-0000-0000-000000000000}"/>
          </ac:spMkLst>
        </pc:spChg>
      </pc:sldChg>
      <pc:sldChg chg="modSp add mod">
        <pc:chgData name="Ranga Rodrigo" userId="a3170934-3a61-42af-add7-eae42539158e" providerId="ADAL" clId="{5E7E9E38-ACD6-4E57-A744-22E3CB75990A}" dt="2022-02-28T06:36:28.431" v="207" actId="14100"/>
        <pc:sldMkLst>
          <pc:docMk/>
          <pc:sldMk cId="0" sldId="462"/>
        </pc:sldMkLst>
        <pc:spChg chg="mod">
          <ac:chgData name="Ranga Rodrigo" userId="a3170934-3a61-42af-add7-eae42539158e" providerId="ADAL" clId="{5E7E9E38-ACD6-4E57-A744-22E3CB75990A}" dt="2022-02-28T06:36:28.431" v="207" actId="14100"/>
          <ac:spMkLst>
            <pc:docMk/>
            <pc:sldMk cId="0" sldId="462"/>
            <ac:spMk id="71683" creationId="{00000000-0000-0000-0000-000000000000}"/>
          </ac:spMkLst>
        </pc:spChg>
      </pc:sldChg>
      <pc:sldChg chg="addSp modSp add">
        <pc:chgData name="Ranga Rodrigo" userId="a3170934-3a61-42af-add7-eae42539158e" providerId="ADAL" clId="{5E7E9E38-ACD6-4E57-A744-22E3CB75990A}" dt="2022-02-28T05:15:02.176" v="44" actId="1076"/>
        <pc:sldMkLst>
          <pc:docMk/>
          <pc:sldMk cId="0" sldId="498"/>
        </pc:sldMkLst>
        <pc:spChg chg="add mod">
          <ac:chgData name="Ranga Rodrigo" userId="a3170934-3a61-42af-add7-eae42539158e" providerId="ADAL" clId="{5E7E9E38-ACD6-4E57-A744-22E3CB75990A}" dt="2022-02-28T05:15:02.176" v="44" actId="1076"/>
          <ac:spMkLst>
            <pc:docMk/>
            <pc:sldMk cId="0" sldId="498"/>
            <ac:spMk id="2" creationId="{21ECE365-6862-4F0D-867D-2A6C2421662E}"/>
          </ac:spMkLst>
        </pc:spChg>
      </pc:sldChg>
      <pc:sldChg chg="add">
        <pc:chgData name="Ranga Rodrigo" userId="a3170934-3a61-42af-add7-eae42539158e" providerId="ADAL" clId="{5E7E9E38-ACD6-4E57-A744-22E3CB75990A}" dt="2022-02-28T04:09:48.243" v="2"/>
        <pc:sldMkLst>
          <pc:docMk/>
          <pc:sldMk cId="4050443634" sldId="529"/>
        </pc:sldMkLst>
      </pc:sldChg>
      <pc:sldChg chg="add del">
        <pc:chgData name="Ranga Rodrigo" userId="a3170934-3a61-42af-add7-eae42539158e" providerId="ADAL" clId="{5E7E9E38-ACD6-4E57-A744-22E3CB75990A}" dt="2022-02-28T05:18:58.785" v="49" actId="47"/>
        <pc:sldMkLst>
          <pc:docMk/>
          <pc:sldMk cId="0" sldId="530"/>
        </pc:sldMkLst>
      </pc:sldChg>
      <pc:sldChg chg="modSp add mod">
        <pc:chgData name="Ranga Rodrigo" userId="a3170934-3a61-42af-add7-eae42539158e" providerId="ADAL" clId="{5E7E9E38-ACD6-4E57-A744-22E3CB75990A}" dt="2022-02-28T06:31:02.028" v="199" actId="20577"/>
        <pc:sldMkLst>
          <pc:docMk/>
          <pc:sldMk cId="3819224690" sldId="531"/>
        </pc:sldMkLst>
        <pc:spChg chg="mod">
          <ac:chgData name="Ranga Rodrigo" userId="a3170934-3a61-42af-add7-eae42539158e" providerId="ADAL" clId="{5E7E9E38-ACD6-4E57-A744-22E3CB75990A}" dt="2022-02-28T06:31:02.028" v="199" actId="20577"/>
          <ac:spMkLst>
            <pc:docMk/>
            <pc:sldMk cId="3819224690" sldId="531"/>
            <ac:spMk id="2" creationId="{F8D4656B-4291-5643-A17F-A39422C5D33F}"/>
          </ac:spMkLst>
        </pc:spChg>
      </pc:sldChg>
      <pc:sldChg chg="addSp modSp add mod">
        <pc:chgData name="Ranga Rodrigo" userId="a3170934-3a61-42af-add7-eae42539158e" providerId="ADAL" clId="{5E7E9E38-ACD6-4E57-A744-22E3CB75990A}" dt="2022-02-28T06:35:59.694" v="204" actId="20577"/>
        <pc:sldMkLst>
          <pc:docMk/>
          <pc:sldMk cId="159310264" sldId="532"/>
        </pc:sldMkLst>
        <pc:spChg chg="mod">
          <ac:chgData name="Ranga Rodrigo" userId="a3170934-3a61-42af-add7-eae42539158e" providerId="ADAL" clId="{5E7E9E38-ACD6-4E57-A744-22E3CB75990A}" dt="2022-02-28T06:31:09.467" v="200"/>
          <ac:spMkLst>
            <pc:docMk/>
            <pc:sldMk cId="159310264" sldId="532"/>
            <ac:spMk id="2" creationId="{F8D4656B-4291-5643-A17F-A39422C5D33F}"/>
          </ac:spMkLst>
        </pc:spChg>
        <pc:spChg chg="add mod">
          <ac:chgData name="Ranga Rodrigo" userId="a3170934-3a61-42af-add7-eae42539158e" providerId="ADAL" clId="{5E7E9E38-ACD6-4E57-A744-22E3CB75990A}" dt="2022-02-28T06:35:59.694" v="204" actId="20577"/>
          <ac:spMkLst>
            <pc:docMk/>
            <pc:sldMk cId="159310264" sldId="532"/>
            <ac:spMk id="7" creationId="{507DF504-BB6E-4012-AF53-093C36DA7AF5}"/>
          </ac:spMkLst>
        </pc:spChg>
      </pc:sldChg>
      <pc:sldChg chg="modSp add mod">
        <pc:chgData name="Ranga Rodrigo" userId="a3170934-3a61-42af-add7-eae42539158e" providerId="ADAL" clId="{5E7E9E38-ACD6-4E57-A744-22E3CB75990A}" dt="2022-02-28T05:23:33.086" v="81" actId="20577"/>
        <pc:sldMkLst>
          <pc:docMk/>
          <pc:sldMk cId="2110162858" sldId="533"/>
        </pc:sldMkLst>
        <pc:spChg chg="mod">
          <ac:chgData name="Ranga Rodrigo" userId="a3170934-3a61-42af-add7-eae42539158e" providerId="ADAL" clId="{5E7E9E38-ACD6-4E57-A744-22E3CB75990A}" dt="2022-02-28T05:23:33.086" v="81" actId="20577"/>
          <ac:spMkLst>
            <pc:docMk/>
            <pc:sldMk cId="2110162858" sldId="533"/>
            <ac:spMk id="2" creationId="{5E266C3F-BC93-1149-82D1-4AC110696C37}"/>
          </ac:spMkLst>
        </pc:spChg>
      </pc:sldChg>
      <pc:sldChg chg="addSp modSp add">
        <pc:chgData name="Ranga Rodrigo" userId="a3170934-3a61-42af-add7-eae42539158e" providerId="ADAL" clId="{5E7E9E38-ACD6-4E57-A744-22E3CB75990A}" dt="2022-02-28T05:19:14.274" v="50"/>
        <pc:sldMkLst>
          <pc:docMk/>
          <pc:sldMk cId="3094584679" sldId="540"/>
        </pc:sldMkLst>
        <pc:spChg chg="add mod">
          <ac:chgData name="Ranga Rodrigo" userId="a3170934-3a61-42af-add7-eae42539158e" providerId="ADAL" clId="{5E7E9E38-ACD6-4E57-A744-22E3CB75990A}" dt="2022-02-28T05:19:14.274" v="50"/>
          <ac:spMkLst>
            <pc:docMk/>
            <pc:sldMk cId="3094584679" sldId="540"/>
            <ac:spMk id="9" creationId="{F7016326-4111-4176-BBAF-19405D064E2A}"/>
          </ac:spMkLst>
        </pc:spChg>
      </pc:sldChg>
      <pc:sldChg chg="add">
        <pc:chgData name="Ranga Rodrigo" userId="a3170934-3a61-42af-add7-eae42539158e" providerId="ADAL" clId="{5E7E9E38-ACD6-4E57-A744-22E3CB75990A}" dt="2022-02-28T05:21:11.386" v="54"/>
        <pc:sldMkLst>
          <pc:docMk/>
          <pc:sldMk cId="1080818633" sldId="542"/>
        </pc:sldMkLst>
      </pc:sldChg>
      <pc:sldChg chg="add">
        <pc:chgData name="Ranga Rodrigo" userId="a3170934-3a61-42af-add7-eae42539158e" providerId="ADAL" clId="{5E7E9E38-ACD6-4E57-A744-22E3CB75990A}" dt="2022-02-28T05:48:37.582" v="90"/>
        <pc:sldMkLst>
          <pc:docMk/>
          <pc:sldMk cId="3165088617" sldId="543"/>
        </pc:sldMkLst>
      </pc:sldChg>
      <pc:sldChg chg="modSp add mod">
        <pc:chgData name="Ranga Rodrigo" userId="a3170934-3a61-42af-add7-eae42539158e" providerId="ADAL" clId="{5E7E9E38-ACD6-4E57-A744-22E3CB75990A}" dt="2022-02-28T06:36:39.940" v="208" actId="2711"/>
        <pc:sldMkLst>
          <pc:docMk/>
          <pc:sldMk cId="3930954228" sldId="545"/>
        </pc:sldMkLst>
        <pc:spChg chg="mod">
          <ac:chgData name="Ranga Rodrigo" userId="a3170934-3a61-42af-add7-eae42539158e" providerId="ADAL" clId="{5E7E9E38-ACD6-4E57-A744-22E3CB75990A}" dt="2022-02-28T06:36:39.940" v="208" actId="2711"/>
          <ac:spMkLst>
            <pc:docMk/>
            <pc:sldMk cId="3930954228" sldId="545"/>
            <ac:spMk id="67590" creationId="{00000000-0000-0000-0000-000000000000}"/>
          </ac:spMkLst>
        </pc:spChg>
      </pc:sldChg>
    </pc:docChg>
  </pc:docChgLst>
  <pc:docChgLst>
    <pc:chgData name="Ranga Rodrigo" userId="a3170934-3a61-42af-add7-eae42539158e" providerId="ADAL" clId="{863265B3-E5B6-4B8A-886B-D4899B347C30}"/>
    <pc:docChg chg="undo custSel addSld delSld modSld modSection">
      <pc:chgData name="Ranga Rodrigo" userId="a3170934-3a61-42af-add7-eae42539158e" providerId="ADAL" clId="{863265B3-E5B6-4B8A-886B-D4899B347C30}" dt="2023-05-07T06:09:43.843" v="253" actId="113"/>
      <pc:docMkLst>
        <pc:docMk/>
      </pc:docMkLst>
      <pc:sldChg chg="modSp mod">
        <pc:chgData name="Ranga Rodrigo" userId="a3170934-3a61-42af-add7-eae42539158e" providerId="ADAL" clId="{863265B3-E5B6-4B8A-886B-D4899B347C30}" dt="2023-05-07T04:54:03.714" v="23" actId="20577"/>
        <pc:sldMkLst>
          <pc:docMk/>
          <pc:sldMk cId="519409004" sldId="256"/>
        </pc:sldMkLst>
        <pc:spChg chg="mod">
          <ac:chgData name="Ranga Rodrigo" userId="a3170934-3a61-42af-add7-eae42539158e" providerId="ADAL" clId="{863265B3-E5B6-4B8A-886B-D4899B347C30}" dt="2023-05-07T04:54:03.714" v="23" actId="20577"/>
          <ac:spMkLst>
            <pc:docMk/>
            <pc:sldMk cId="519409004" sldId="256"/>
            <ac:spMk id="3" creationId="{00000000-0000-0000-0000-000000000000}"/>
          </ac:spMkLst>
        </pc:spChg>
      </pc:sldChg>
      <pc:sldChg chg="modNotesTx">
        <pc:chgData name="Ranga Rodrigo" userId="a3170934-3a61-42af-add7-eae42539158e" providerId="ADAL" clId="{863265B3-E5B6-4B8A-886B-D4899B347C30}" dt="2023-05-07T06:01:30.155" v="244" actId="113"/>
        <pc:sldMkLst>
          <pc:docMk/>
          <pc:sldMk cId="2180751510" sldId="285"/>
        </pc:sldMkLst>
      </pc:sldChg>
      <pc:sldChg chg="modNotesTx">
        <pc:chgData name="Ranga Rodrigo" userId="a3170934-3a61-42af-add7-eae42539158e" providerId="ADAL" clId="{863265B3-E5B6-4B8A-886B-D4899B347C30}" dt="2023-05-07T03:27:16.073" v="2" actId="20577"/>
        <pc:sldMkLst>
          <pc:docMk/>
          <pc:sldMk cId="2357206911" sldId="287"/>
        </pc:sldMkLst>
      </pc:sldChg>
      <pc:sldChg chg="modNotesTx">
        <pc:chgData name="Ranga Rodrigo" userId="a3170934-3a61-42af-add7-eae42539158e" providerId="ADAL" clId="{863265B3-E5B6-4B8A-886B-D4899B347C30}" dt="2023-05-07T03:32:41.869" v="6" actId="20577"/>
        <pc:sldMkLst>
          <pc:docMk/>
          <pc:sldMk cId="1267363207" sldId="288"/>
        </pc:sldMkLst>
      </pc:sldChg>
      <pc:sldChg chg="modNotesTx">
        <pc:chgData name="Ranga Rodrigo" userId="a3170934-3a61-42af-add7-eae42539158e" providerId="ADAL" clId="{863265B3-E5B6-4B8A-886B-D4899B347C30}" dt="2023-05-07T06:03:09.914" v="246" actId="20577"/>
        <pc:sldMkLst>
          <pc:docMk/>
          <pc:sldMk cId="3519847060" sldId="291"/>
        </pc:sldMkLst>
      </pc:sldChg>
      <pc:sldChg chg="modNotesTx">
        <pc:chgData name="Ranga Rodrigo" userId="a3170934-3a61-42af-add7-eae42539158e" providerId="ADAL" clId="{863265B3-E5B6-4B8A-886B-D4899B347C30}" dt="2023-05-07T03:36:25.584" v="16" actId="20577"/>
        <pc:sldMkLst>
          <pc:docMk/>
          <pc:sldMk cId="0" sldId="445"/>
        </pc:sldMkLst>
      </pc:sldChg>
      <pc:sldChg chg="modNotesTx">
        <pc:chgData name="Ranga Rodrigo" userId="a3170934-3a61-42af-add7-eae42539158e" providerId="ADAL" clId="{863265B3-E5B6-4B8A-886B-D4899B347C30}" dt="2023-05-07T06:03:25.468" v="247"/>
        <pc:sldMkLst>
          <pc:docMk/>
          <pc:sldMk cId="0" sldId="460"/>
        </pc:sldMkLst>
      </pc:sldChg>
      <pc:sldChg chg="mod modShow">
        <pc:chgData name="Ranga Rodrigo" userId="a3170934-3a61-42af-add7-eae42539158e" providerId="ADAL" clId="{863265B3-E5B6-4B8A-886B-D4899B347C30}" dt="2023-05-07T03:25:42.693" v="0" actId="729"/>
        <pc:sldMkLst>
          <pc:docMk/>
          <pc:sldMk cId="2110162858" sldId="533"/>
        </pc:sldMkLst>
      </pc:sldChg>
      <pc:sldChg chg="add modNotesTx">
        <pc:chgData name="Ranga Rodrigo" userId="a3170934-3a61-42af-add7-eae42539158e" providerId="ADAL" clId="{863265B3-E5B6-4B8A-886B-D4899B347C30}" dt="2023-05-07T06:09:43.843" v="253" actId="113"/>
        <pc:sldMkLst>
          <pc:docMk/>
          <pc:sldMk cId="1089739039" sldId="546"/>
        </pc:sldMkLst>
      </pc:sldChg>
      <pc:sldChg chg="addSp modSp new del mod modClrScheme chgLayout modNotesTx">
        <pc:chgData name="Ranga Rodrigo" userId="a3170934-3a61-42af-add7-eae42539158e" providerId="ADAL" clId="{863265B3-E5B6-4B8A-886B-D4899B347C30}" dt="2023-05-07T06:07:55.372" v="248" actId="2696"/>
        <pc:sldMkLst>
          <pc:docMk/>
          <pc:sldMk cId="1456065458" sldId="546"/>
        </pc:sldMkLst>
        <pc:spChg chg="add mod">
          <ac:chgData name="Ranga Rodrigo" userId="a3170934-3a61-42af-add7-eae42539158e" providerId="ADAL" clId="{863265B3-E5B6-4B8A-886B-D4899B347C30}" dt="2023-05-07T05:05:25.459" v="58" actId="1076"/>
          <ac:spMkLst>
            <pc:docMk/>
            <pc:sldMk cId="1456065458" sldId="546"/>
            <ac:spMk id="5" creationId="{0F92C37A-A2AD-90D1-6FCF-7C56A39224D7}"/>
          </ac:spMkLst>
        </pc:spChg>
        <pc:spChg chg="add mod ord">
          <ac:chgData name="Ranga Rodrigo" userId="a3170934-3a61-42af-add7-eae42539158e" providerId="ADAL" clId="{863265B3-E5B6-4B8A-886B-D4899B347C30}" dt="2023-05-07T05:05:47.147" v="89" actId="20577"/>
          <ac:spMkLst>
            <pc:docMk/>
            <pc:sldMk cId="1456065458" sldId="546"/>
            <ac:spMk id="6" creationId="{753AED8E-3765-170B-3667-A1DF41187317}"/>
          </ac:spMkLst>
        </pc:spChg>
        <pc:graphicFrameChg chg="add mod modGraphic">
          <ac:chgData name="Ranga Rodrigo" userId="a3170934-3a61-42af-add7-eae42539158e" providerId="ADAL" clId="{863265B3-E5B6-4B8A-886B-D4899B347C30}" dt="2023-05-07T05:15:48.732" v="159" actId="14100"/>
          <ac:graphicFrameMkLst>
            <pc:docMk/>
            <pc:sldMk cId="1456065458" sldId="546"/>
            <ac:graphicFrameMk id="2" creationId="{096CEF6E-3B37-678C-AEBB-B532CF092BA5}"/>
          </ac:graphicFrameMkLst>
        </pc:graphicFrameChg>
        <pc:graphicFrameChg chg="add mod modGraphic">
          <ac:chgData name="Ranga Rodrigo" userId="a3170934-3a61-42af-add7-eae42539158e" providerId="ADAL" clId="{863265B3-E5B6-4B8A-886B-D4899B347C30}" dt="2023-05-07T05:06:14.660" v="93" actId="1076"/>
          <ac:graphicFrameMkLst>
            <pc:docMk/>
            <pc:sldMk cId="1456065458" sldId="546"/>
            <ac:graphicFrameMk id="3" creationId="{3E8DFC23-CD60-A6B8-6C7A-2B0316349252}"/>
          </ac:graphicFrameMkLst>
        </pc:graphicFrameChg>
        <pc:picChg chg="add mod">
          <ac:chgData name="Ranga Rodrigo" userId="a3170934-3a61-42af-add7-eae42539158e" providerId="ADAL" clId="{863265B3-E5B6-4B8A-886B-D4899B347C30}" dt="2023-05-07T05:06:37.203" v="99" actId="1076"/>
          <ac:picMkLst>
            <pc:docMk/>
            <pc:sldMk cId="1456065458" sldId="546"/>
            <ac:picMk id="1026" creationId="{CADBF787-017F-8DFD-AD46-4213033185FE}"/>
          </ac:picMkLst>
        </pc:picChg>
      </pc:sldChg>
      <pc:sldChg chg="add">
        <pc:chgData name="Ranga Rodrigo" userId="a3170934-3a61-42af-add7-eae42539158e" providerId="ADAL" clId="{863265B3-E5B6-4B8A-886B-D4899B347C30}" dt="2023-05-07T06:08:06.213" v="249"/>
        <pc:sldMkLst>
          <pc:docMk/>
          <pc:sldMk cId="922833644" sldId="547"/>
        </pc:sldMkLst>
      </pc:sldChg>
      <pc:sldChg chg="addSp delSp modSp add del mod modNotesTx">
        <pc:chgData name="Ranga Rodrigo" userId="a3170934-3a61-42af-add7-eae42539158e" providerId="ADAL" clId="{863265B3-E5B6-4B8A-886B-D4899B347C30}" dt="2023-05-07T06:07:55.372" v="248" actId="2696"/>
        <pc:sldMkLst>
          <pc:docMk/>
          <pc:sldMk cId="3166842911" sldId="547"/>
        </pc:sldMkLst>
        <pc:spChg chg="mod">
          <ac:chgData name="Ranga Rodrigo" userId="a3170934-3a61-42af-add7-eae42539158e" providerId="ADAL" clId="{863265B3-E5B6-4B8A-886B-D4899B347C30}" dt="2023-05-07T05:14:40.268" v="128"/>
          <ac:spMkLst>
            <pc:docMk/>
            <pc:sldMk cId="3166842911" sldId="547"/>
            <ac:spMk id="5" creationId="{0F92C37A-A2AD-90D1-6FCF-7C56A39224D7}"/>
          </ac:spMkLst>
        </pc:spChg>
        <pc:spChg chg="mod">
          <ac:chgData name="Ranga Rodrigo" userId="a3170934-3a61-42af-add7-eae42539158e" providerId="ADAL" clId="{863265B3-E5B6-4B8A-886B-D4899B347C30}" dt="2023-05-07T05:21:48.638" v="208" actId="20577"/>
          <ac:spMkLst>
            <pc:docMk/>
            <pc:sldMk cId="3166842911" sldId="547"/>
            <ac:spMk id="6" creationId="{753AED8E-3765-170B-3667-A1DF41187317}"/>
          </ac:spMkLst>
        </pc:spChg>
        <pc:graphicFrameChg chg="mod modGraphic">
          <ac:chgData name="Ranga Rodrigo" userId="a3170934-3a61-42af-add7-eae42539158e" providerId="ADAL" clId="{863265B3-E5B6-4B8A-886B-D4899B347C30}" dt="2023-05-07T05:28:55.817" v="242" actId="207"/>
          <ac:graphicFrameMkLst>
            <pc:docMk/>
            <pc:sldMk cId="3166842911" sldId="547"/>
            <ac:graphicFrameMk id="2" creationId="{096CEF6E-3B37-678C-AEBB-B532CF092BA5}"/>
          </ac:graphicFrameMkLst>
        </pc:graphicFrameChg>
        <pc:graphicFrameChg chg="mod modGraphic">
          <ac:chgData name="Ranga Rodrigo" userId="a3170934-3a61-42af-add7-eae42539158e" providerId="ADAL" clId="{863265B3-E5B6-4B8A-886B-D4899B347C30}" dt="2023-05-07T05:26:50.316" v="220"/>
          <ac:graphicFrameMkLst>
            <pc:docMk/>
            <pc:sldMk cId="3166842911" sldId="547"/>
            <ac:graphicFrameMk id="3" creationId="{3E8DFC23-CD60-A6B8-6C7A-2B0316349252}"/>
          </ac:graphicFrameMkLst>
        </pc:graphicFrameChg>
        <pc:picChg chg="del">
          <ac:chgData name="Ranga Rodrigo" userId="a3170934-3a61-42af-add7-eae42539158e" providerId="ADAL" clId="{863265B3-E5B6-4B8A-886B-D4899B347C30}" dt="2023-05-07T05:21:27.544" v="199" actId="478"/>
          <ac:picMkLst>
            <pc:docMk/>
            <pc:sldMk cId="3166842911" sldId="547"/>
            <ac:picMk id="1026" creationId="{CADBF787-017F-8DFD-AD46-4213033185FE}"/>
          </ac:picMkLst>
        </pc:picChg>
        <pc:picChg chg="add mod">
          <ac:chgData name="Ranga Rodrigo" userId="a3170934-3a61-42af-add7-eae42539158e" providerId="ADAL" clId="{863265B3-E5B6-4B8A-886B-D4899B347C30}" dt="2023-05-07T05:21:34.171" v="202" actId="1076"/>
          <ac:picMkLst>
            <pc:docMk/>
            <pc:sldMk cId="3166842911" sldId="547"/>
            <ac:picMk id="2050" creationId="{E20DB887-ADED-EBEB-F718-1260B77EE8B9}"/>
          </ac:picMkLst>
        </pc:picChg>
      </pc:sldChg>
    </pc:docChg>
  </pc:docChgLst>
  <pc:docChgLst>
    <pc:chgData name="Ranga Rodrigo" userId="a3170934-3a61-42af-add7-eae42539158e" providerId="ADAL" clId="{98FDF939-D0A8-45FC-AAA7-E045C7C1959F}"/>
    <pc:docChg chg="modSld">
      <pc:chgData name="Ranga Rodrigo" userId="a3170934-3a61-42af-add7-eae42539158e" providerId="ADAL" clId="{98FDF939-D0A8-45FC-AAA7-E045C7C1959F}" dt="2018-07-15T06:41:20.370" v="0"/>
      <pc:docMkLst>
        <pc:docMk/>
      </pc:docMkLst>
      <pc:sldChg chg="addSp">
        <pc:chgData name="Ranga Rodrigo" userId="a3170934-3a61-42af-add7-eae42539158e" providerId="ADAL" clId="{98FDF939-D0A8-45FC-AAA7-E045C7C1959F}" dt="2018-07-15T06:41:20.370" v="0"/>
        <pc:sldMkLst>
          <pc:docMk/>
          <pc:sldMk cId="1754045593" sldId="786"/>
        </pc:sldMkLst>
        <pc:inkChg chg="add">
          <ac:chgData name="Ranga Rodrigo" userId="a3170934-3a61-42af-add7-eae42539158e" providerId="ADAL" clId="{98FDF939-D0A8-45FC-AAA7-E045C7C1959F}" dt="2018-07-15T06:41:20.370" v="0"/>
          <ac:inkMkLst>
            <pc:docMk/>
            <pc:sldMk cId="1754045593" sldId="786"/>
            <ac:inkMk id="6" creationId="{36E79A2F-DB75-4C06-B222-16F1A3C57F69}"/>
          </ac:inkMkLst>
        </pc:inkChg>
      </pc:sldChg>
      <pc:sldChg chg="addSp">
        <pc:chgData name="Ranga Rodrigo" userId="a3170934-3a61-42af-add7-eae42539158e" providerId="ADAL" clId="{98FDF939-D0A8-45FC-AAA7-E045C7C1959F}" dt="2018-07-15T06:41:20.370" v="0"/>
        <pc:sldMkLst>
          <pc:docMk/>
          <pc:sldMk cId="3166779657" sldId="787"/>
        </pc:sldMkLst>
        <pc:inkChg chg="add">
          <ac:chgData name="Ranga Rodrigo" userId="a3170934-3a61-42af-add7-eae42539158e" providerId="ADAL" clId="{98FDF939-D0A8-45FC-AAA7-E045C7C1959F}" dt="2018-07-15T06:41:20.370" v="0"/>
          <ac:inkMkLst>
            <pc:docMk/>
            <pc:sldMk cId="3166779657" sldId="787"/>
            <ac:inkMk id="4" creationId="{D0520434-0829-4736-B2B0-206E52F8FF89}"/>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320524"/>
            <a:ext cx="4160937" cy="365276"/>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87043" name="Rectangle 3"/>
          <p:cNvSpPr>
            <a:spLocks noGrp="1" noChangeArrowheads="1"/>
          </p:cNvSpPr>
          <p:nvPr>
            <p:ph type="dt" sz="quarter" idx="1"/>
          </p:nvPr>
        </p:nvSpPr>
        <p:spPr bwMode="auto">
          <a:xfrm>
            <a:off x="5438180" y="320524"/>
            <a:ext cx="4160937" cy="365276"/>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87044" name="Rectangle 4"/>
          <p:cNvSpPr>
            <a:spLocks noGrp="1" noChangeArrowheads="1"/>
          </p:cNvSpPr>
          <p:nvPr>
            <p:ph type="ftr" sz="quarter" idx="2"/>
          </p:nvPr>
        </p:nvSpPr>
        <p:spPr bwMode="auto">
          <a:xfrm>
            <a:off x="0" y="6705600"/>
            <a:ext cx="4160937" cy="365276"/>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87045" name="Rectangle 5"/>
          <p:cNvSpPr>
            <a:spLocks noGrp="1" noChangeArrowheads="1"/>
          </p:cNvSpPr>
          <p:nvPr>
            <p:ph type="sldNum" sz="quarter" idx="3"/>
          </p:nvPr>
        </p:nvSpPr>
        <p:spPr bwMode="auto">
          <a:xfrm>
            <a:off x="5438180" y="6705600"/>
            <a:ext cx="4160937" cy="365276"/>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9E3D7F6A-058C-41AB-B4DD-95ECE6254AF6}" type="slidenum">
              <a:rPr lang="en-US"/>
              <a:pPr>
                <a:defRPr/>
              </a:pPr>
              <a:t>‹#›</a:t>
            </a:fld>
            <a:endParaRPr lang="en-US"/>
          </a:p>
        </p:txBody>
      </p:sp>
    </p:spTree>
    <p:extLst>
      <p:ext uri="{BB962C8B-B14F-4D97-AF65-F5344CB8AC3E}">
        <p14:creationId xmlns:p14="http://schemas.microsoft.com/office/powerpoint/2010/main" val="3939051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4160937" cy="365276"/>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49155" name="Rectangle 3"/>
          <p:cNvSpPr>
            <a:spLocks noGrp="1" noChangeArrowheads="1"/>
          </p:cNvSpPr>
          <p:nvPr>
            <p:ph type="dt" idx="1"/>
          </p:nvPr>
        </p:nvSpPr>
        <p:spPr bwMode="auto">
          <a:xfrm>
            <a:off x="5438180" y="0"/>
            <a:ext cx="4160937" cy="365276"/>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48132"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960538" y="3474963"/>
            <a:ext cx="7680127" cy="3291114"/>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6948715"/>
            <a:ext cx="4160937" cy="365276"/>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49159" name="Rectangle 7"/>
          <p:cNvSpPr>
            <a:spLocks noGrp="1" noChangeArrowheads="1"/>
          </p:cNvSpPr>
          <p:nvPr>
            <p:ph type="sldNum" sz="quarter" idx="5"/>
          </p:nvPr>
        </p:nvSpPr>
        <p:spPr bwMode="auto">
          <a:xfrm>
            <a:off x="5438180" y="6948715"/>
            <a:ext cx="4160937" cy="365276"/>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0113FC98-EEA6-4C36-8FF3-5659E87DB63E}" type="slidenum">
              <a:rPr lang="en-US"/>
              <a:pPr>
                <a:defRPr/>
              </a:pPr>
              <a:t>‹#›</a:t>
            </a:fld>
            <a:endParaRPr lang="en-US"/>
          </a:p>
        </p:txBody>
      </p:sp>
    </p:spTree>
    <p:extLst>
      <p:ext uri="{BB962C8B-B14F-4D97-AF65-F5344CB8AC3E}">
        <p14:creationId xmlns:p14="http://schemas.microsoft.com/office/powerpoint/2010/main" val="26609962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E0989DEA-4477-48DF-A924-0A59BBEE6186}" type="slidenum">
              <a:rPr lang="en-US" smtClean="0"/>
              <a:pPr/>
              <a:t>2</a:t>
            </a:fld>
            <a:endParaRPr lang="en-US"/>
          </a:p>
        </p:txBody>
      </p:sp>
      <p:sp>
        <p:nvSpPr>
          <p:cNvPr id="76803" name="Rectangle 2"/>
          <p:cNvSpPr>
            <a:spLocks noGrp="1" noRot="1" noChangeAspect="1" noChangeArrowheads="1" noTextEdit="1"/>
          </p:cNvSpPr>
          <p:nvPr>
            <p:ph type="sldImg"/>
          </p:nvPr>
        </p:nvSpPr>
        <p:spPr>
          <a:xfrm>
            <a:off x="457200" y="720725"/>
            <a:ext cx="6400800" cy="3600450"/>
          </a:xfrm>
          <a:ln/>
        </p:spPr>
      </p:sp>
      <p:sp>
        <p:nvSpPr>
          <p:cNvPr id="768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01576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C812C1E0-7576-4E35-A5E2-B310FBEE18C2}" type="slidenum">
              <a:rPr lang="en-US" smtClean="0"/>
              <a:pPr/>
              <a:t>11</a:t>
            </a:fld>
            <a:endParaRPr lang="en-US"/>
          </a:p>
        </p:txBody>
      </p:sp>
      <p:sp>
        <p:nvSpPr>
          <p:cNvPr id="109571" name="Rectangle 2"/>
          <p:cNvSpPr>
            <a:spLocks noGrp="1" noRot="1" noChangeAspect="1" noChangeArrowheads="1" noTextEdit="1"/>
          </p:cNvSpPr>
          <p:nvPr>
            <p:ph type="sldImg"/>
          </p:nvPr>
        </p:nvSpPr>
        <p:spPr>
          <a:xfrm>
            <a:off x="457200" y="720725"/>
            <a:ext cx="6400800" cy="3600450"/>
          </a:xfrm>
          <a:ln/>
        </p:spPr>
      </p:sp>
      <p:sp>
        <p:nvSpPr>
          <p:cNvPr id="109572" name="Rectangle 3"/>
          <p:cNvSpPr>
            <a:spLocks noGrp="1" noChangeArrowheads="1"/>
          </p:cNvSpPr>
          <p:nvPr>
            <p:ph type="body" idx="1"/>
          </p:nvPr>
        </p:nvSpPr>
        <p:spPr>
          <a:xfrm>
            <a:off x="974725" y="4560888"/>
            <a:ext cx="5365750" cy="4319587"/>
          </a:xfrm>
          <a:noFill/>
          <a:ln/>
        </p:spPr>
        <p:txBody>
          <a:bodyPr/>
          <a:lstStyle/>
          <a:p>
            <a:pPr eaLnBrk="1" hangingPunct="1"/>
            <a:r>
              <a:rPr lang="en-US"/>
              <a:t>This is the relation between the focal length (f), the distance of the object from the camera (D), and the distance at which the object will be in focus (D’)</a:t>
            </a:r>
          </a:p>
        </p:txBody>
      </p:sp>
    </p:spTree>
    <p:extLst>
      <p:ext uri="{BB962C8B-B14F-4D97-AF65-F5344CB8AC3E}">
        <p14:creationId xmlns:p14="http://schemas.microsoft.com/office/powerpoint/2010/main" val="225083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302C9377-0D52-4593-88BD-058C65172288}" type="slidenum">
              <a:rPr lang="en-US" smtClean="0"/>
              <a:pPr/>
              <a:t>12</a:t>
            </a:fld>
            <a:endParaRPr lang="en-US"/>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64914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8AFE0B0-FDC5-4F7F-BA02-200ED9D384C1}" type="slidenum">
              <a:rPr lang="en-US" smtClean="0"/>
              <a:pPr/>
              <a:t>13</a:t>
            </a:fld>
            <a:endParaRPr lang="en-US"/>
          </a:p>
        </p:txBody>
      </p:sp>
      <p:sp>
        <p:nvSpPr>
          <p:cNvPr id="111619" name="Rectangle 2"/>
          <p:cNvSpPr>
            <a:spLocks noGrp="1" noRot="1" noChangeAspect="1" noChangeArrowheads="1" noTextEdit="1"/>
          </p:cNvSpPr>
          <p:nvPr>
            <p:ph type="sldImg"/>
          </p:nvPr>
        </p:nvSpPr>
        <p:spPr>
          <a:xfrm>
            <a:off x="457200" y="720725"/>
            <a:ext cx="6400800" cy="3600450"/>
          </a:xfrm>
          <a:ln/>
        </p:spPr>
      </p:sp>
      <p:sp>
        <p:nvSpPr>
          <p:cNvPr id="11162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331544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82454F10-7EF1-47C3-86C2-06138964BC2E}" type="slidenum">
              <a:rPr lang="en-US" smtClean="0"/>
              <a:pPr/>
              <a:t>14</a:t>
            </a:fld>
            <a:endParaRPr lang="en-US"/>
          </a:p>
        </p:txBody>
      </p:sp>
      <p:sp>
        <p:nvSpPr>
          <p:cNvPr id="112643" name="Rectangle 2"/>
          <p:cNvSpPr>
            <a:spLocks noGrp="1" noRot="1" noChangeAspect="1" noChangeArrowheads="1" noTextEdit="1"/>
          </p:cNvSpPr>
          <p:nvPr>
            <p:ph type="sldImg"/>
          </p:nvPr>
        </p:nvSpPr>
        <p:spPr>
          <a:xfrm>
            <a:off x="457200" y="720725"/>
            <a:ext cx="6400800" cy="3600450"/>
          </a:xfrm>
          <a:ln/>
        </p:spPr>
      </p:sp>
      <p:sp>
        <p:nvSpPr>
          <p:cNvPr id="11264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106419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98F0977-8A46-49F3-9FEB-E2119D928CF1}" type="slidenum">
              <a:rPr lang="en-US" smtClean="0"/>
              <a:pPr/>
              <a:t>15</a:t>
            </a:fld>
            <a:endParaRPr lang="en-US"/>
          </a:p>
        </p:txBody>
      </p:sp>
      <p:sp>
        <p:nvSpPr>
          <p:cNvPr id="113667" name="Rectangle 2"/>
          <p:cNvSpPr>
            <a:spLocks noGrp="1" noRot="1" noChangeAspect="1" noChangeArrowheads="1" noTextEdit="1"/>
          </p:cNvSpPr>
          <p:nvPr>
            <p:ph type="sldImg"/>
          </p:nvPr>
        </p:nvSpPr>
        <p:spPr>
          <a:xfrm>
            <a:off x="457200" y="720725"/>
            <a:ext cx="6400800" cy="3600450"/>
          </a:xfrm>
          <a:ln/>
        </p:spPr>
      </p:sp>
      <p:sp>
        <p:nvSpPr>
          <p:cNvPr id="113668" name="Rectangle 3"/>
          <p:cNvSpPr>
            <a:spLocks noGrp="1" noChangeArrowheads="1"/>
          </p:cNvSpPr>
          <p:nvPr>
            <p:ph type="body" idx="1"/>
          </p:nvPr>
        </p:nvSpPr>
        <p:spPr>
          <a:xfrm>
            <a:off x="974725" y="4560888"/>
            <a:ext cx="5365750" cy="4319587"/>
          </a:xfrm>
          <a:noFill/>
          <a:ln/>
        </p:spPr>
        <p:txBody>
          <a:bodyPr/>
          <a:lstStyle/>
          <a:p>
            <a:pPr eaLnBrk="1" hangingPunct="1"/>
            <a:r>
              <a:rPr lang="en-US" dirty="0"/>
              <a:t>And the set of all such points forms a plane parallel to the image (plane of focus).</a:t>
            </a:r>
          </a:p>
          <a:p>
            <a:pPr eaLnBrk="1" hangingPunct="1"/>
            <a:r>
              <a:rPr lang="en-US" dirty="0"/>
              <a:t>Uses</a:t>
            </a:r>
            <a:r>
              <a:rPr lang="en-US" baseline="0" dirty="0"/>
              <a:t> of the formula: given focal length and depth in scene that you want to be in focus, it tells you where to put the image plane. Given f and distance of image plane from camera center, it tells you which depth in the scene will be in focus.</a:t>
            </a:r>
            <a:endParaRPr lang="en-US" dirty="0"/>
          </a:p>
        </p:txBody>
      </p:sp>
    </p:spTree>
    <p:extLst>
      <p:ext uri="{BB962C8B-B14F-4D97-AF65-F5344CB8AC3E}">
        <p14:creationId xmlns:p14="http://schemas.microsoft.com/office/powerpoint/2010/main" val="313125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4B3F9881-F412-43E6-9B8A-7BE3B7C3582B}" type="slidenum">
              <a:rPr lang="en-US" smtClean="0"/>
              <a:pPr/>
              <a:t>16</a:t>
            </a:fld>
            <a:endParaRPr lang="en-US"/>
          </a:p>
        </p:txBody>
      </p:sp>
      <p:sp>
        <p:nvSpPr>
          <p:cNvPr id="114691" name="Rectangle 2"/>
          <p:cNvSpPr>
            <a:spLocks noGrp="1" noRot="1" noChangeAspect="1" noChangeArrowheads="1" noTextEdit="1"/>
          </p:cNvSpPr>
          <p:nvPr>
            <p:ph type="sldImg"/>
          </p:nvPr>
        </p:nvSpPr>
        <p:spPr>
          <a:xfrm>
            <a:off x="457200" y="720725"/>
            <a:ext cx="6400800" cy="3600450"/>
          </a:xfrm>
          <a:ln/>
        </p:spPr>
      </p:sp>
      <p:sp>
        <p:nvSpPr>
          <p:cNvPr id="114692" name="Rectangle 3"/>
          <p:cNvSpPr>
            <a:spLocks noGrp="1" noChangeArrowheads="1"/>
          </p:cNvSpPr>
          <p:nvPr>
            <p:ph type="body" idx="1"/>
          </p:nvPr>
        </p:nvSpPr>
        <p:spPr>
          <a:noFill/>
          <a:ln/>
        </p:spPr>
        <p:txBody>
          <a:bodyPr/>
          <a:lstStyle/>
          <a:p>
            <a:pPr eaLnBrk="1" hangingPunct="1"/>
            <a:r>
              <a:rPr lang="en-US" dirty="0"/>
              <a:t>Depth of field </a:t>
            </a:r>
            <a:r>
              <a:rPr lang="en-US" sz="1200" b="0" i="0" kern="1200" dirty="0">
                <a:solidFill>
                  <a:schemeClr val="tx1"/>
                </a:solidFill>
                <a:effectLst/>
                <a:latin typeface="Arial" charset="0"/>
                <a:ea typeface="+mn-ea"/>
                <a:cs typeface="Arial" charset="0"/>
              </a:rPr>
              <a:t>is the distance between the nearest and farthest objects in a scene that appear acceptably sharp in an image (Wikipedia)</a:t>
            </a:r>
            <a:endParaRPr lang="en-US" dirty="0"/>
          </a:p>
        </p:txBody>
      </p:sp>
    </p:spTree>
    <p:extLst>
      <p:ext uri="{BB962C8B-B14F-4D97-AF65-F5344CB8AC3E}">
        <p14:creationId xmlns:p14="http://schemas.microsoft.com/office/powerpoint/2010/main" val="4011812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80C49435-8596-432D-9C74-87BB22660D3E}" type="slidenum">
              <a:rPr lang="en-US" smtClean="0"/>
              <a:pPr/>
              <a:t>17</a:t>
            </a:fld>
            <a:endParaRPr lang="en-US"/>
          </a:p>
        </p:txBody>
      </p:sp>
      <p:sp>
        <p:nvSpPr>
          <p:cNvPr id="115715" name="Rectangle 2"/>
          <p:cNvSpPr>
            <a:spLocks noGrp="1" noRot="1" noChangeAspect="1" noChangeArrowheads="1" noTextEdit="1"/>
          </p:cNvSpPr>
          <p:nvPr>
            <p:ph type="sldImg"/>
          </p:nvPr>
        </p:nvSpPr>
        <p:spPr>
          <a:xfrm>
            <a:off x="457200" y="720725"/>
            <a:ext cx="6400800" cy="3600450"/>
          </a:xfrm>
          <a:ln/>
        </p:spPr>
      </p:sp>
      <p:sp>
        <p:nvSpPr>
          <p:cNvPr id="1157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36029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89F470F-132B-485D-9E0F-663F9F0487D0}" type="slidenum">
              <a:rPr lang="en-US" smtClean="0"/>
              <a:pPr/>
              <a:t>18</a:t>
            </a:fld>
            <a:endParaRPr lang="en-US"/>
          </a:p>
        </p:txBody>
      </p:sp>
      <p:sp>
        <p:nvSpPr>
          <p:cNvPr id="116739" name="Rectangle 2"/>
          <p:cNvSpPr>
            <a:spLocks noGrp="1" noRot="1" noChangeAspect="1" noChangeArrowheads="1" noTextEdit="1"/>
          </p:cNvSpPr>
          <p:nvPr>
            <p:ph type="sldImg"/>
          </p:nvPr>
        </p:nvSpPr>
        <p:spPr>
          <a:xfrm>
            <a:off x="457200" y="720725"/>
            <a:ext cx="6400800" cy="3600450"/>
          </a:xfrm>
          <a:ln/>
        </p:spPr>
      </p:sp>
      <p:sp>
        <p:nvSpPr>
          <p:cNvPr id="1167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3597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82D02367-BBBF-4867-8E6C-F5D90DC8B1E9}" type="slidenum">
              <a:rPr lang="en-US" smtClean="0"/>
              <a:pPr/>
              <a:t>19</a:t>
            </a:fld>
            <a:endParaRPr lang="en-US"/>
          </a:p>
        </p:txBody>
      </p:sp>
      <p:sp>
        <p:nvSpPr>
          <p:cNvPr id="124931" name="Rectangle 2"/>
          <p:cNvSpPr>
            <a:spLocks noGrp="1" noRot="1" noChangeAspect="1" noChangeArrowheads="1" noTextEdit="1"/>
          </p:cNvSpPr>
          <p:nvPr>
            <p:ph type="sldImg"/>
          </p:nvPr>
        </p:nvSpPr>
        <p:spPr>
          <a:xfrm>
            <a:off x="457200" y="720725"/>
            <a:ext cx="6400800" cy="3600450"/>
          </a:xfrm>
          <a:ln/>
        </p:spPr>
      </p:sp>
      <p:sp>
        <p:nvSpPr>
          <p:cNvPr id="1249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82D02367-BBBF-4867-8E6C-F5D90DC8B1E9}" type="slidenum">
              <a:rPr lang="en-US" smtClean="0"/>
              <a:pPr/>
              <a:t>20</a:t>
            </a:fld>
            <a:endParaRPr lang="en-US"/>
          </a:p>
        </p:txBody>
      </p:sp>
      <p:sp>
        <p:nvSpPr>
          <p:cNvPr id="124931" name="Rectangle 2"/>
          <p:cNvSpPr>
            <a:spLocks noGrp="1" noRot="1" noChangeAspect="1" noChangeArrowheads="1" noTextEdit="1"/>
          </p:cNvSpPr>
          <p:nvPr>
            <p:ph type="sldImg"/>
          </p:nvPr>
        </p:nvSpPr>
        <p:spPr>
          <a:xfrm>
            <a:off x="457200" y="720725"/>
            <a:ext cx="6400800" cy="3600450"/>
          </a:xfrm>
          <a:ln/>
        </p:spPr>
      </p:sp>
      <p:sp>
        <p:nvSpPr>
          <p:cNvPr id="1249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7001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E1815A9E-C495-4873-AB2B-2B168732F808}" type="slidenum">
              <a:rPr lang="en-US" smtClean="0"/>
              <a:pPr/>
              <a:t>3</a:t>
            </a:fld>
            <a:endParaRPr lang="en-US"/>
          </a:p>
        </p:txBody>
      </p:sp>
      <p:sp>
        <p:nvSpPr>
          <p:cNvPr id="75779" name="Rectangle 2"/>
          <p:cNvSpPr>
            <a:spLocks noGrp="1" noRot="1" noChangeAspect="1" noChangeArrowheads="1" noTextEdit="1"/>
          </p:cNvSpPr>
          <p:nvPr>
            <p:ph type="sldImg"/>
          </p:nvPr>
        </p:nvSpPr>
        <p:spPr>
          <a:xfrm>
            <a:off x="457200" y="720725"/>
            <a:ext cx="6400800" cy="3600450"/>
          </a:xfrm>
          <a:ln/>
        </p:spPr>
      </p:sp>
      <p:sp>
        <p:nvSpPr>
          <p:cNvPr id="757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90915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4DD227C-A073-438F-B5C9-9FE5360CC671}" type="slidenum">
              <a:rPr lang="en-US" smtClean="0"/>
              <a:pPr/>
              <a:t>21</a:t>
            </a:fld>
            <a:endParaRPr lang="en-US"/>
          </a:p>
        </p:txBody>
      </p:sp>
      <p:sp>
        <p:nvSpPr>
          <p:cNvPr id="122883" name="Rectangle 2"/>
          <p:cNvSpPr>
            <a:spLocks noGrp="1" noRot="1" noChangeAspect="1" noChangeArrowheads="1" noTextEdit="1"/>
          </p:cNvSpPr>
          <p:nvPr>
            <p:ph type="sldImg"/>
          </p:nvPr>
        </p:nvSpPr>
        <p:spPr>
          <a:xfrm>
            <a:off x="457200" y="720725"/>
            <a:ext cx="6400800" cy="3600450"/>
          </a:xfrm>
          <a:ln/>
        </p:spPr>
      </p:sp>
      <p:sp>
        <p:nvSpPr>
          <p:cNvPr id="122884" name="Rectangle 3"/>
          <p:cNvSpPr>
            <a:spLocks noGrp="1" noChangeArrowheads="1"/>
          </p:cNvSpPr>
          <p:nvPr>
            <p:ph type="body" idx="1"/>
          </p:nvPr>
        </p:nvSpPr>
        <p:spPr>
          <a:noFill/>
          <a:ln/>
        </p:spPr>
        <p:txBody>
          <a:bodyPr/>
          <a:lstStyle/>
          <a:p>
            <a:pPr eaLnBrk="1" hangingPunct="1"/>
            <a:r>
              <a:rPr lang="en-US" dirty="0"/>
              <a:t>The</a:t>
            </a:r>
            <a:r>
              <a:rPr lang="en-US" baseline="0" dirty="0"/>
              <a:t> field of view is the angular extent of the world that is observed by the camera.</a:t>
            </a:r>
            <a:endParaRPr lang="en-US" dirty="0"/>
          </a:p>
        </p:txBody>
      </p:sp>
    </p:spTree>
    <p:extLst>
      <p:ext uri="{BB962C8B-B14F-4D97-AF65-F5344CB8AC3E}">
        <p14:creationId xmlns:p14="http://schemas.microsoft.com/office/powerpoint/2010/main" val="2701545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B3C538C6-2316-413B-8208-674D7216C85F}" type="slidenum">
              <a:rPr lang="en-US" smtClean="0"/>
              <a:pPr/>
              <a:t>22</a:t>
            </a:fld>
            <a:endParaRPr lang="en-US"/>
          </a:p>
        </p:txBody>
      </p:sp>
      <p:sp>
        <p:nvSpPr>
          <p:cNvPr id="123907" name="Rectangle 2"/>
          <p:cNvSpPr>
            <a:spLocks noGrp="1" noRot="1" noChangeAspect="1" noChangeArrowheads="1" noTextEdit="1"/>
          </p:cNvSpPr>
          <p:nvPr>
            <p:ph type="sldImg"/>
          </p:nvPr>
        </p:nvSpPr>
        <p:spPr>
          <a:xfrm>
            <a:off x="457200" y="720725"/>
            <a:ext cx="6400800" cy="3600450"/>
          </a:xfrm>
          <a:ln/>
        </p:spPr>
      </p:sp>
      <p:sp>
        <p:nvSpPr>
          <p:cNvPr id="1239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7953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09CB4EF4-6601-4D78-B1BA-C9CA51AF1B10}" type="slidenum">
              <a:rPr lang="en-US" smtClean="0"/>
              <a:pPr/>
              <a:t>23</a:t>
            </a:fld>
            <a:endParaRPr lang="en-US"/>
          </a:p>
        </p:txBody>
      </p:sp>
      <p:sp>
        <p:nvSpPr>
          <p:cNvPr id="125955" name="Rectangle 2"/>
          <p:cNvSpPr>
            <a:spLocks noGrp="1" noRot="1" noChangeAspect="1" noChangeArrowheads="1" noTextEdit="1"/>
          </p:cNvSpPr>
          <p:nvPr>
            <p:ph type="sldImg"/>
          </p:nvPr>
        </p:nvSpPr>
        <p:spPr>
          <a:xfrm>
            <a:off x="457200" y="720725"/>
            <a:ext cx="6400800" cy="3600450"/>
          </a:xfrm>
          <a:ln/>
        </p:spPr>
      </p:sp>
      <p:sp>
        <p:nvSpPr>
          <p:cNvPr id="1259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71789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0AE5FBBC-783A-4C75-B83C-DB51AA0586CE}" type="slidenum">
              <a:rPr lang="en-US" smtClean="0"/>
              <a:pPr/>
              <a:t>24</a:t>
            </a:fld>
            <a:endParaRPr lang="en-US"/>
          </a:p>
        </p:txBody>
      </p:sp>
      <p:sp>
        <p:nvSpPr>
          <p:cNvPr id="126979" name="Rectangle 2"/>
          <p:cNvSpPr>
            <a:spLocks noGrp="1" noRot="1" noChangeAspect="1" noChangeArrowheads="1" noTextEdit="1"/>
          </p:cNvSpPr>
          <p:nvPr>
            <p:ph type="sldImg"/>
          </p:nvPr>
        </p:nvSpPr>
        <p:spPr>
          <a:xfrm>
            <a:off x="457200" y="720725"/>
            <a:ext cx="6400800" cy="3600450"/>
          </a:xfrm>
          <a:ln/>
        </p:spPr>
      </p:sp>
      <p:sp>
        <p:nvSpPr>
          <p:cNvPr id="1269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96812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4B897F43-C227-46A7-97C7-9197347EC610}" type="slidenum">
              <a:rPr lang="en-US" smtClean="0"/>
              <a:pPr/>
              <a:t>25</a:t>
            </a:fld>
            <a:endParaRPr lang="en-US"/>
          </a:p>
        </p:txBody>
      </p:sp>
      <p:sp>
        <p:nvSpPr>
          <p:cNvPr id="128003" name="Rectangle 2"/>
          <p:cNvSpPr>
            <a:spLocks noGrp="1" noRot="1" noChangeAspect="1" noChangeArrowheads="1" noTextEdit="1"/>
          </p:cNvSpPr>
          <p:nvPr>
            <p:ph type="sldImg"/>
          </p:nvPr>
        </p:nvSpPr>
        <p:spPr>
          <a:xfrm>
            <a:off x="457200" y="720725"/>
            <a:ext cx="6400800" cy="3600450"/>
          </a:xfrm>
          <a:ln/>
        </p:spPr>
      </p:sp>
      <p:sp>
        <p:nvSpPr>
          <p:cNvPr id="1280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62823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457200" y="720725"/>
            <a:ext cx="6400800" cy="3600450"/>
          </a:xfrm>
          <a:ln/>
        </p:spPr>
      </p:sp>
      <p:sp>
        <p:nvSpPr>
          <p:cNvPr id="129027" name="Notes Placeholder 2"/>
          <p:cNvSpPr>
            <a:spLocks noGrp="1"/>
          </p:cNvSpPr>
          <p:nvPr>
            <p:ph type="body" idx="1"/>
          </p:nvPr>
        </p:nvSpPr>
        <p:spPr>
          <a:noFill/>
          <a:ln/>
        </p:spPr>
        <p:txBody>
          <a:bodyPr/>
          <a:lstStyle/>
          <a:p>
            <a:endParaRPr lang="en-US"/>
          </a:p>
        </p:txBody>
      </p:sp>
      <p:sp>
        <p:nvSpPr>
          <p:cNvPr id="129028" name="Slide Number Placeholder 3"/>
          <p:cNvSpPr>
            <a:spLocks noGrp="1"/>
          </p:cNvSpPr>
          <p:nvPr>
            <p:ph type="sldNum" sz="quarter" idx="5"/>
          </p:nvPr>
        </p:nvSpPr>
        <p:spPr>
          <a:noFill/>
        </p:spPr>
        <p:txBody>
          <a:bodyPr/>
          <a:lstStyle/>
          <a:p>
            <a:fld id="{7CEBF7D0-A0D3-48CE-9FFE-400C1562011C}" type="slidenum">
              <a:rPr lang="en-US" smtClean="0"/>
              <a:pPr/>
              <a:t>26</a:t>
            </a:fld>
            <a:endParaRPr lang="en-US"/>
          </a:p>
        </p:txBody>
      </p:sp>
    </p:spTree>
    <p:extLst>
      <p:ext uri="{BB962C8B-B14F-4D97-AF65-F5344CB8AC3E}">
        <p14:creationId xmlns:p14="http://schemas.microsoft.com/office/powerpoint/2010/main" val="76737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457200" y="720725"/>
            <a:ext cx="6400800" cy="3600450"/>
          </a:xfrm>
          <a:ln/>
        </p:spPr>
      </p:sp>
      <p:sp>
        <p:nvSpPr>
          <p:cNvPr id="130051" name="Notes Placeholder 2"/>
          <p:cNvSpPr>
            <a:spLocks noGrp="1"/>
          </p:cNvSpPr>
          <p:nvPr>
            <p:ph type="body" idx="1"/>
          </p:nvPr>
        </p:nvSpPr>
        <p:spPr>
          <a:noFill/>
          <a:ln/>
        </p:spPr>
        <p:txBody>
          <a:bodyPr/>
          <a:lstStyle/>
          <a:p>
            <a:endParaRPr lang="en-US"/>
          </a:p>
        </p:txBody>
      </p:sp>
      <p:sp>
        <p:nvSpPr>
          <p:cNvPr id="130052" name="Slide Number Placeholder 3"/>
          <p:cNvSpPr>
            <a:spLocks noGrp="1"/>
          </p:cNvSpPr>
          <p:nvPr>
            <p:ph type="sldNum" sz="quarter" idx="5"/>
          </p:nvPr>
        </p:nvSpPr>
        <p:spPr>
          <a:noFill/>
        </p:spPr>
        <p:txBody>
          <a:bodyPr/>
          <a:lstStyle/>
          <a:p>
            <a:fld id="{5FB3122D-72F9-4727-BAB7-AD9B539DB07F}" type="slidenum">
              <a:rPr lang="en-US" smtClean="0"/>
              <a:pPr/>
              <a:t>27</a:t>
            </a:fld>
            <a:endParaRPr lang="en-US"/>
          </a:p>
        </p:txBody>
      </p:sp>
    </p:spTree>
    <p:extLst>
      <p:ext uri="{BB962C8B-B14F-4D97-AF65-F5344CB8AC3E}">
        <p14:creationId xmlns:p14="http://schemas.microsoft.com/office/powerpoint/2010/main" val="1505789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E0989DEA-4477-48DF-A924-0A59BBEE6186}" type="slidenum">
              <a:rPr lang="en-US" smtClean="0"/>
              <a:pPr/>
              <a:t>29</a:t>
            </a:fld>
            <a:endParaRPr lang="en-US"/>
          </a:p>
        </p:txBody>
      </p:sp>
      <p:sp>
        <p:nvSpPr>
          <p:cNvPr id="76803" name="Rectangle 2"/>
          <p:cNvSpPr>
            <a:spLocks noGrp="1" noRot="1" noChangeAspect="1" noChangeArrowheads="1" noTextEdit="1"/>
          </p:cNvSpPr>
          <p:nvPr>
            <p:ph type="sldImg"/>
          </p:nvPr>
        </p:nvSpPr>
        <p:spPr>
          <a:xfrm>
            <a:off x="457200" y="720725"/>
            <a:ext cx="6400800" cy="3600450"/>
          </a:xfrm>
          <a:ln/>
        </p:spPr>
      </p:sp>
      <p:sp>
        <p:nvSpPr>
          <p:cNvPr id="768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74756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707B1C16-4B3A-4097-93DB-C3E80EA39E95}" type="slidenum">
              <a:rPr lang="en-US" smtClean="0"/>
              <a:pPr/>
              <a:t>30</a:t>
            </a:fld>
            <a:endParaRPr lang="en-US"/>
          </a:p>
        </p:txBody>
      </p:sp>
      <p:sp>
        <p:nvSpPr>
          <p:cNvPr id="131075" name="Rectangle 2"/>
          <p:cNvSpPr>
            <a:spLocks noGrp="1" noRot="1" noChangeAspect="1" noChangeArrowheads="1" noTextEdit="1"/>
          </p:cNvSpPr>
          <p:nvPr>
            <p:ph type="sldImg"/>
          </p:nvPr>
        </p:nvSpPr>
        <p:spPr>
          <a:xfrm>
            <a:off x="457200" y="720725"/>
            <a:ext cx="6400800" cy="3600450"/>
          </a:xfrm>
          <a:ln/>
        </p:spPr>
      </p:sp>
      <p:sp>
        <p:nvSpPr>
          <p:cNvPr id="1310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63512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C4EF9741-B6B4-48BE-8266-DA238E5A6C5F}" type="slidenum">
              <a:rPr lang="en-US" smtClean="0"/>
              <a:pPr/>
              <a:t>31</a:t>
            </a:fld>
            <a:endParaRPr lang="en-US"/>
          </a:p>
        </p:txBody>
      </p:sp>
      <p:sp>
        <p:nvSpPr>
          <p:cNvPr id="134147" name="Rectangle 2"/>
          <p:cNvSpPr>
            <a:spLocks noGrp="1" noRot="1" noChangeAspect="1" noChangeArrowheads="1" noTextEdit="1"/>
          </p:cNvSpPr>
          <p:nvPr>
            <p:ph type="sldImg"/>
          </p:nvPr>
        </p:nvSpPr>
        <p:spPr>
          <a:xfrm>
            <a:off x="457200" y="720725"/>
            <a:ext cx="6400800" cy="3600450"/>
          </a:xfrm>
          <a:ln/>
        </p:spPr>
      </p:sp>
      <p:sp>
        <p:nvSpPr>
          <p:cNvPr id="134148" name="Rectangle 3"/>
          <p:cNvSpPr>
            <a:spLocks noGrp="1" noChangeArrowheads="1"/>
          </p:cNvSpPr>
          <p:nvPr>
            <p:ph type="body" idx="1"/>
          </p:nvPr>
        </p:nvSpPr>
        <p:spPr>
          <a:noFill/>
          <a:ln/>
        </p:spPr>
        <p:txBody>
          <a:bodyPr/>
          <a:lstStyle/>
          <a:p>
            <a:pPr algn="l"/>
            <a:r>
              <a:rPr lang="en-US" b="0" i="0" dirty="0">
                <a:solidFill>
                  <a:srgbClr val="374151"/>
                </a:solidFill>
                <a:effectLst/>
                <a:latin typeface="Söhne"/>
              </a:rPr>
              <a:t>Vignetting is a term used in photography and optics to describe a reduction in brightness or saturation at the edges of an image compared to the center. This effect is caused by various factors such as the physical design of a lens, improper use of filters or lens hoods, or other environmental factors such as poor lighting conditions.</a:t>
            </a:r>
          </a:p>
          <a:p>
            <a:pPr algn="l"/>
            <a:endParaRPr lang="en-US" b="0" i="0" dirty="0">
              <a:solidFill>
                <a:srgbClr val="374151"/>
              </a:solidFill>
              <a:effectLst/>
              <a:latin typeface="Söhne"/>
            </a:endParaRPr>
          </a:p>
          <a:p>
            <a:pPr algn="l"/>
            <a:r>
              <a:rPr lang="en-US" b="0" i="0" dirty="0">
                <a:solidFill>
                  <a:srgbClr val="374151"/>
                </a:solidFill>
                <a:effectLst/>
                <a:latin typeface="Söhne"/>
              </a:rPr>
              <a:t>Vignetting can be characterized by darkening, blurring or distortion at the corners or edges of an image, resulting in a circular or oval shape. This effect can be desirable for artistic or creative purposes, but it can also be undesirable in situations where a clear and evenly lit image is required, such as in technical or scientific photography.</a:t>
            </a:r>
          </a:p>
          <a:p>
            <a:pPr eaLnBrk="1" hangingPunct="1"/>
            <a:endParaRPr lang="en-US" dirty="0"/>
          </a:p>
        </p:txBody>
      </p:sp>
    </p:spTree>
    <p:extLst>
      <p:ext uri="{BB962C8B-B14F-4D97-AF65-F5344CB8AC3E}">
        <p14:creationId xmlns:p14="http://schemas.microsoft.com/office/powerpoint/2010/main" val="3496391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A36D0049-F9ED-402E-B4E8-CF9EDCDDBBB5}" type="slidenum">
              <a:rPr lang="en-US" smtClean="0"/>
              <a:pPr/>
              <a:t>4</a:t>
            </a:fld>
            <a:endParaRPr lang="en-US"/>
          </a:p>
        </p:txBody>
      </p:sp>
      <p:sp>
        <p:nvSpPr>
          <p:cNvPr id="103427" name="Rectangle 2"/>
          <p:cNvSpPr>
            <a:spLocks noGrp="1" noRot="1" noChangeAspect="1" noChangeArrowheads="1" noTextEdit="1"/>
          </p:cNvSpPr>
          <p:nvPr>
            <p:ph type="sldImg"/>
          </p:nvPr>
        </p:nvSpPr>
        <p:spPr>
          <a:xfrm>
            <a:off x="457200" y="720725"/>
            <a:ext cx="6400800" cy="3600450"/>
          </a:xfrm>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43090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64EB05EF-1323-4F0F-B1A9-D24AF8C2CF50}" type="slidenum">
              <a:rPr lang="en-US" smtClean="0"/>
              <a:pPr/>
              <a:t>32</a:t>
            </a:fld>
            <a:endParaRPr lang="en-US"/>
          </a:p>
        </p:txBody>
      </p:sp>
      <p:sp>
        <p:nvSpPr>
          <p:cNvPr id="135171" name="Rectangle 2"/>
          <p:cNvSpPr>
            <a:spLocks noGrp="1" noRot="1" noChangeAspect="1" noChangeArrowheads="1" noTextEdit="1"/>
          </p:cNvSpPr>
          <p:nvPr>
            <p:ph type="sldImg"/>
          </p:nvPr>
        </p:nvSpPr>
        <p:spPr>
          <a:xfrm>
            <a:off x="457200" y="720725"/>
            <a:ext cx="6400800" cy="3600450"/>
          </a:xfrm>
          <a:ln/>
        </p:spPr>
      </p:sp>
      <p:sp>
        <p:nvSpPr>
          <p:cNvPr id="135172" name="Rectangle 3"/>
          <p:cNvSpPr>
            <a:spLocks noGrp="1" noChangeArrowheads="1"/>
          </p:cNvSpPr>
          <p:nvPr>
            <p:ph type="body" idx="1"/>
          </p:nvPr>
        </p:nvSpPr>
        <p:spPr>
          <a:noFill/>
          <a:ln/>
        </p:spPr>
        <p:txBody>
          <a:bodyPr/>
          <a:lstStyle/>
          <a:p>
            <a:pPr algn="l"/>
            <a:br>
              <a:rPr lang="en-US" b="0" i="0" dirty="0">
                <a:solidFill>
                  <a:srgbClr val="374151"/>
                </a:solidFill>
                <a:effectLst/>
                <a:latin typeface="Söhne"/>
              </a:rPr>
            </a:br>
            <a:r>
              <a:rPr lang="en-US" b="0" i="0" dirty="0">
                <a:solidFill>
                  <a:srgbClr val="374151"/>
                </a:solidFill>
                <a:effectLst/>
                <a:latin typeface="Söhne"/>
              </a:rPr>
              <a:t>Radial distortion is an optical aberration that causes straight lines to appear curved or bulged inwards or outwards in an image. This distortion occurs when light rays passing through a lens do not converge at a single point on the camera's sensor or film plane. Instead, they converge at slightly different distances from the lens, creating a distorted image.</a:t>
            </a:r>
          </a:p>
          <a:p>
            <a:pPr algn="l"/>
            <a:endParaRPr lang="en-US" b="0" i="0" dirty="0">
              <a:solidFill>
                <a:srgbClr val="374151"/>
              </a:solidFill>
              <a:effectLst/>
              <a:latin typeface="Söhne"/>
            </a:endParaRPr>
          </a:p>
          <a:p>
            <a:pPr algn="l"/>
            <a:r>
              <a:rPr lang="en-US" b="0" i="0" dirty="0">
                <a:solidFill>
                  <a:srgbClr val="374151"/>
                </a:solidFill>
                <a:effectLst/>
                <a:latin typeface="Söhne"/>
              </a:rPr>
              <a:t>Radial distortion is usually more pronounced towards the edges of the image and can be caused by various factors, including the lens design, the aperture setting, and the distance between the lens and the object being photographed.</a:t>
            </a:r>
          </a:p>
          <a:p>
            <a:pPr algn="l"/>
            <a:endParaRPr lang="en-US" b="0" i="0" dirty="0">
              <a:solidFill>
                <a:srgbClr val="374151"/>
              </a:solidFill>
              <a:effectLst/>
              <a:latin typeface="Söhne"/>
            </a:endParaRPr>
          </a:p>
          <a:p>
            <a:pPr algn="l"/>
            <a:r>
              <a:rPr lang="en-US" b="0" i="0" dirty="0">
                <a:solidFill>
                  <a:srgbClr val="374151"/>
                </a:solidFill>
                <a:effectLst/>
                <a:latin typeface="Söhne"/>
              </a:rPr>
              <a:t>There are two types of radial distortion: barrel distortion and pincushion distortion. Barrel distortion causes straight lines to curve outward, while pincushion distortion causes straight lines to curve inward.</a:t>
            </a:r>
          </a:p>
          <a:p>
            <a:pPr algn="l"/>
            <a:endParaRPr lang="en-US" b="0" i="0" dirty="0">
              <a:solidFill>
                <a:srgbClr val="374151"/>
              </a:solidFill>
              <a:effectLst/>
              <a:latin typeface="Söhne"/>
            </a:endParaRPr>
          </a:p>
          <a:p>
            <a:pPr algn="l"/>
            <a:r>
              <a:rPr lang="en-US" b="0" i="0" dirty="0">
                <a:solidFill>
                  <a:srgbClr val="374151"/>
                </a:solidFill>
                <a:effectLst/>
                <a:latin typeface="Söhne"/>
              </a:rPr>
              <a:t>Radial distortion can be corrected through post-processing techniques such as using lens correction software or tools to adjust the image's geometry. Some cameras and lenses also have built-in correction mechanisms to correct for this distortion in real-time during the image capture process.</a:t>
            </a:r>
          </a:p>
          <a:p>
            <a:pPr eaLnBrk="1" hangingPunct="1"/>
            <a:endParaRPr lang="en-US" dirty="0"/>
          </a:p>
        </p:txBody>
      </p:sp>
    </p:spTree>
    <p:extLst>
      <p:ext uri="{BB962C8B-B14F-4D97-AF65-F5344CB8AC3E}">
        <p14:creationId xmlns:p14="http://schemas.microsoft.com/office/powerpoint/2010/main" val="1854476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53F0EEEE-B066-4A96-9A31-C76B62A17711}" type="slidenum">
              <a:rPr lang="en-US" smtClean="0"/>
              <a:pPr/>
              <a:t>33</a:t>
            </a:fld>
            <a:endParaRPr lang="en-US"/>
          </a:p>
        </p:txBody>
      </p:sp>
      <p:sp>
        <p:nvSpPr>
          <p:cNvPr id="133123" name="Rectangle 2"/>
          <p:cNvSpPr>
            <a:spLocks noGrp="1" noRot="1" noChangeAspect="1" noChangeArrowheads="1" noTextEdit="1"/>
          </p:cNvSpPr>
          <p:nvPr>
            <p:ph type="sldImg"/>
          </p:nvPr>
        </p:nvSpPr>
        <p:spPr>
          <a:xfrm>
            <a:off x="457200" y="720725"/>
            <a:ext cx="6400800" cy="3600450"/>
          </a:xfrm>
          <a:ln/>
        </p:spPr>
      </p:sp>
      <p:sp>
        <p:nvSpPr>
          <p:cNvPr id="133124" name="Rectangle 3"/>
          <p:cNvSpPr>
            <a:spLocks noGrp="1" noChangeArrowheads="1"/>
          </p:cNvSpPr>
          <p:nvPr>
            <p:ph type="body" idx="1"/>
          </p:nvPr>
        </p:nvSpPr>
        <p:spPr>
          <a:noFill/>
          <a:ln/>
        </p:spPr>
        <p:txBody>
          <a:bodyPr/>
          <a:lstStyle/>
          <a:p>
            <a:pPr algn="l"/>
            <a:br>
              <a:rPr lang="en-US" b="0" i="0" dirty="0">
                <a:solidFill>
                  <a:srgbClr val="374151"/>
                </a:solidFill>
                <a:effectLst/>
                <a:latin typeface="Söhne"/>
              </a:rPr>
            </a:br>
            <a:r>
              <a:rPr lang="en-US" b="0" i="0" dirty="0">
                <a:solidFill>
                  <a:srgbClr val="374151"/>
                </a:solidFill>
                <a:effectLst/>
                <a:latin typeface="Söhne"/>
              </a:rPr>
              <a:t>Radial distortion and spherical aberration are both types of optical aberrations that can affect the quality of an image produced by a lens or optical system, but they differ in their causes and effects.</a:t>
            </a:r>
          </a:p>
          <a:p>
            <a:pPr algn="l"/>
            <a:endParaRPr lang="en-US" b="0" i="0" dirty="0">
              <a:solidFill>
                <a:srgbClr val="374151"/>
              </a:solidFill>
              <a:effectLst/>
              <a:latin typeface="Söhne"/>
            </a:endParaRPr>
          </a:p>
          <a:p>
            <a:pPr algn="l"/>
            <a:r>
              <a:rPr lang="en-US" b="0" i="0" dirty="0">
                <a:solidFill>
                  <a:srgbClr val="374151"/>
                </a:solidFill>
                <a:effectLst/>
                <a:latin typeface="Söhne"/>
              </a:rPr>
              <a:t>Radial distortion is caused by the way that light rays pass through a lens and converge on the image sensor or film plane. It causes straight lines to appear curved or bulged inwards or outwards in an image, and it is usually more pronounced towards the edges of the image. Radial distortion can be caused by factors such as the lens design, the aperture setting, and the distance between the lens and the object being photographed.</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Spherical aberration, on the other hand, is caused by the way that light rays pass through a lens that is not perfectly shaped or aligned. It causes the edges of an image to be less sharp or focused than the center, resulting in a blurred or hazy appearance. Spherical aberration affects the entire image, rather than just the edges, and it can be caused by factors such as lens shape, lens alignment, and the refractive index of the lens material.</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radial distortion causes curved or bulged lines in an image, while spherical aberration causes a loss of sharpness or focus in the entire image. Both types of aberrations can be corrected through various means such as lens design, specialized coatings, or post-processing techniques.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eaLnBrk="1" hangingPunct="1"/>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445E6E01-E90D-4466-98CA-B0F5986118D8}" type="slidenum">
              <a:rPr lang="en-US" smtClean="0"/>
              <a:pPr/>
              <a:t>34</a:t>
            </a:fld>
            <a:endParaRPr lang="en-US"/>
          </a:p>
        </p:txBody>
      </p:sp>
      <p:sp>
        <p:nvSpPr>
          <p:cNvPr id="132099" name="Rectangle 2"/>
          <p:cNvSpPr>
            <a:spLocks noGrp="1" noRot="1" noChangeAspect="1" noChangeArrowheads="1" noTextEdit="1"/>
          </p:cNvSpPr>
          <p:nvPr>
            <p:ph type="sldImg"/>
          </p:nvPr>
        </p:nvSpPr>
        <p:spPr>
          <a:xfrm>
            <a:off x="457200" y="720725"/>
            <a:ext cx="6400800" cy="3600450"/>
          </a:xfrm>
          <a:ln/>
        </p:spPr>
      </p:sp>
      <p:sp>
        <p:nvSpPr>
          <p:cNvPr id="132100" name="Rectangle 3"/>
          <p:cNvSpPr>
            <a:spLocks noGrp="1" noChangeArrowheads="1"/>
          </p:cNvSpPr>
          <p:nvPr>
            <p:ph type="body" idx="1"/>
          </p:nvPr>
        </p:nvSpPr>
        <p:spPr>
          <a:noFill/>
          <a:ln/>
        </p:spPr>
        <p:txBody>
          <a:bodyPr/>
          <a:lstStyle/>
          <a:p>
            <a:pPr algn="l"/>
            <a:r>
              <a:rPr lang="en-US" b="1" i="0" dirty="0">
                <a:solidFill>
                  <a:srgbClr val="374151"/>
                </a:solidFill>
                <a:effectLst/>
                <a:latin typeface="Söhne"/>
              </a:rPr>
              <a:t>Spherical aberration and chromatic aberration are both types of optical aberrations that can affect the quality of an image produced by a lens or optical system.</a:t>
            </a:r>
          </a:p>
          <a:p>
            <a:pPr algn="l"/>
            <a:endParaRPr lang="en-US" b="0" i="0" dirty="0">
              <a:solidFill>
                <a:srgbClr val="374151"/>
              </a:solidFill>
              <a:effectLst/>
              <a:latin typeface="Söhne"/>
            </a:endParaRPr>
          </a:p>
          <a:p>
            <a:pPr algn="l"/>
            <a:r>
              <a:rPr lang="en-US" b="0" i="0" dirty="0">
                <a:solidFill>
                  <a:srgbClr val="374151"/>
                </a:solidFill>
                <a:effectLst/>
                <a:latin typeface="Söhne"/>
              </a:rPr>
              <a:t>Spherical aberration occurs when light rays passing through the edges of a lens are refracted differently than those passing through the center, resulting in a blurred or distorted image. This can occur when a lens is not perfectly shaped, resulting in uneven focusing and a loss of image sharpness. Spherical aberration affects all colors of light equally and does not result in color fringing.</a:t>
            </a:r>
          </a:p>
          <a:p>
            <a:pPr algn="l"/>
            <a:endParaRPr lang="en-US" b="0" i="0" dirty="0">
              <a:solidFill>
                <a:srgbClr val="374151"/>
              </a:solidFill>
              <a:effectLst/>
              <a:latin typeface="Söhne"/>
            </a:endParaRPr>
          </a:p>
          <a:p>
            <a:pPr algn="l"/>
            <a:r>
              <a:rPr lang="en-US" b="0" i="0" dirty="0">
                <a:solidFill>
                  <a:srgbClr val="374151"/>
                </a:solidFill>
                <a:effectLst/>
                <a:latin typeface="Söhne"/>
              </a:rPr>
              <a:t>Chromatic aberration, on the other hand, occurs when different colors of light are refracted differently by the lens, resulting in color fringing or a rainbow-like effect around edges and high-contrast areas in the image. This effect is caused by the fact that different colors of light have different wavelengths and refract differently when passing through a lens. Chromatic aberration can be reduced by using special lens coatings or materials that are designed to minimize the differential refraction of different colors of light.</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spherical aberration affects the overall sharpness and clarity of an image, while chromatic aberration affects the color accuracy and can result in color fringing. Both types of aberrations can be corrected through various means such as lens design, specialized coatings, or post-processing techniques.</a:t>
            </a:r>
          </a:p>
          <a:p>
            <a:pPr eaLnBrk="1" hangingPunct="1"/>
            <a:endParaRPr lang="en-US" dirty="0"/>
          </a:p>
        </p:txBody>
      </p:sp>
    </p:spTree>
    <p:extLst>
      <p:ext uri="{BB962C8B-B14F-4D97-AF65-F5344CB8AC3E}">
        <p14:creationId xmlns:p14="http://schemas.microsoft.com/office/powerpoint/2010/main" val="2703909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E0989DEA-4477-48DF-A924-0A59BBEE6186}" type="slidenum">
              <a:rPr lang="en-US" smtClean="0"/>
              <a:pPr/>
              <a:t>35</a:t>
            </a:fld>
            <a:endParaRPr lang="en-US"/>
          </a:p>
        </p:txBody>
      </p:sp>
      <p:sp>
        <p:nvSpPr>
          <p:cNvPr id="76803" name="Rectangle 2"/>
          <p:cNvSpPr>
            <a:spLocks noGrp="1" noRot="1" noChangeAspect="1" noChangeArrowheads="1" noTextEdit="1"/>
          </p:cNvSpPr>
          <p:nvPr>
            <p:ph type="sldImg"/>
          </p:nvPr>
        </p:nvSpPr>
        <p:spPr>
          <a:xfrm>
            <a:off x="457200" y="720725"/>
            <a:ext cx="6400800" cy="3600450"/>
          </a:xfrm>
          <a:ln/>
        </p:spPr>
      </p:sp>
      <p:sp>
        <p:nvSpPr>
          <p:cNvPr id="768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34345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0F885ADF-2EB9-4C16-8729-6295311ED7A8}" type="slidenum">
              <a:rPr lang="en-US" smtClean="0"/>
              <a:pPr/>
              <a:t>36</a:t>
            </a:fld>
            <a:endParaRPr lang="en-US"/>
          </a:p>
        </p:txBody>
      </p:sp>
      <p:sp>
        <p:nvSpPr>
          <p:cNvPr id="136195" name="Rectangle 2"/>
          <p:cNvSpPr>
            <a:spLocks noGrp="1" noRot="1" noChangeAspect="1" noChangeArrowheads="1" noTextEdit="1"/>
          </p:cNvSpPr>
          <p:nvPr>
            <p:ph type="sldImg"/>
          </p:nvPr>
        </p:nvSpPr>
        <p:spPr>
          <a:xfrm>
            <a:off x="457200" y="720725"/>
            <a:ext cx="6400800" cy="3600450"/>
          </a:xfrm>
          <a:ln/>
        </p:spPr>
      </p:sp>
      <p:sp>
        <p:nvSpPr>
          <p:cNvPr id="1361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8329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Global shutter and rolling shutter are two different methods used by digital cameras to capture images.</a:t>
            </a:r>
          </a:p>
          <a:p>
            <a:pPr algn="l"/>
            <a:r>
              <a:rPr lang="en-US" b="0" i="0" dirty="0">
                <a:solidFill>
                  <a:srgbClr val="374151"/>
                </a:solidFill>
                <a:effectLst/>
                <a:latin typeface="Söhne"/>
              </a:rPr>
              <a:t>Global shutter, also known as electronic shutter, captures the entire image sensor simultaneously. In a global shutter camera, all the pixels of the sensor are exposed at the same time and the exposure time is synchronized across the entire sensor. The image is then read out and digitized in one operation. Global shutter is commonly used in scientific, industrial, and high-end professional cameras where fast shutter speeds and precise timing are required.</a:t>
            </a:r>
          </a:p>
          <a:p>
            <a:pPr algn="l"/>
            <a:r>
              <a:rPr lang="en-US" b="0" i="0" dirty="0">
                <a:solidFill>
                  <a:srgbClr val="374151"/>
                </a:solidFill>
                <a:effectLst/>
                <a:latin typeface="Söhne"/>
              </a:rPr>
              <a:t>On the other hand, rolling shutter captures the image sensor line by line sequentially. In a rolling shutter camera, the exposure time varies as each line of the image sensor is exposed in sequence. As a result, the image is captured over a period of time, rather than all at once. This can cause distortion in moving objects, especially if they are moving quickly across the frame. Rolling shutter is commonly used in consumer cameras, smartphones, and other portable devices.</a:t>
            </a:r>
          </a:p>
          <a:p>
            <a:pPr algn="l"/>
            <a:r>
              <a:rPr lang="en-US" b="0" i="0" dirty="0">
                <a:solidFill>
                  <a:srgbClr val="374151"/>
                </a:solidFill>
                <a:effectLst/>
                <a:latin typeface="Söhne"/>
              </a:rPr>
              <a:t>The main advantage of global shutter is that it can capture fast-moving objects with minimal distortion, making it ideal for applications such as sports photography or high-speed videography. Rolling shutter, on the other hand, is typically more cost-effective and can be implemented in smaller and more portable devices.</a:t>
            </a:r>
          </a:p>
          <a:p>
            <a:pPr algn="l"/>
            <a:endParaRPr lang="en-US" b="0" i="0" dirty="0">
              <a:solidFill>
                <a:srgbClr val="374151"/>
              </a:solidFill>
              <a:effectLst/>
              <a:latin typeface="Söhne"/>
            </a:endParaRPr>
          </a:p>
          <a:p>
            <a:pPr algn="l"/>
            <a:r>
              <a:rPr lang="en-US" b="1" i="0" dirty="0">
                <a:solidFill>
                  <a:srgbClr val="374151"/>
                </a:solidFill>
                <a:effectLst/>
                <a:latin typeface="Söhne"/>
              </a:rPr>
              <a:t>Exposure control </a:t>
            </a:r>
            <a:r>
              <a:rPr lang="en-US" b="0" i="0" dirty="0">
                <a:solidFill>
                  <a:srgbClr val="374151"/>
                </a:solidFill>
                <a:effectLst/>
                <a:latin typeface="Söhne"/>
              </a:rPr>
              <a:t>is a fundamental aspect of photography and refers to the process of controlling the amount of light that reaches the camera's image sensor. Proper exposure is essential to achieve a well-balanced and visually appealing image.</a:t>
            </a:r>
          </a:p>
          <a:p>
            <a:pPr algn="l"/>
            <a:r>
              <a:rPr lang="en-US" b="0" i="0" dirty="0">
                <a:solidFill>
                  <a:srgbClr val="374151"/>
                </a:solidFill>
                <a:effectLst/>
                <a:latin typeface="Söhne"/>
              </a:rPr>
              <a:t>In a camera, there are three key elements that are used to control exposure: aperture, shutter speed, and ISO.</a:t>
            </a:r>
          </a:p>
          <a:p>
            <a:pPr algn="l"/>
            <a:r>
              <a:rPr lang="en-US" b="0" i="0" dirty="0">
                <a:solidFill>
                  <a:srgbClr val="374151"/>
                </a:solidFill>
                <a:effectLst/>
                <a:latin typeface="Söhne"/>
              </a:rPr>
              <a:t>Aperture is the size of the opening in the lens that allows light to pass through to the image sensor. By adjusting the aperture, you can control how much light reaches the sensor. A larger aperture (smaller f-number) will allow more light to pass through, while a smaller aperture (larger f-number) will allow less light to pass through.</a:t>
            </a:r>
          </a:p>
          <a:p>
            <a:pPr algn="l"/>
            <a:r>
              <a:rPr lang="en-US" b="0" i="0" dirty="0">
                <a:solidFill>
                  <a:srgbClr val="374151"/>
                </a:solidFill>
                <a:effectLst/>
                <a:latin typeface="Söhne"/>
              </a:rPr>
              <a:t>Shutter speed refers to the amount of time that the camera's shutter remains open to allow light to reach the sensor. By adjusting the shutter speed, you can control the duration of exposure. A faster shutter speed will allow less light to reach the sensor, while a slower shutter speed will allow more light to reach the sensor.</a:t>
            </a:r>
          </a:p>
          <a:p>
            <a:pPr algn="l"/>
            <a:r>
              <a:rPr lang="en-US" b="0" i="0" dirty="0">
                <a:solidFill>
                  <a:srgbClr val="374151"/>
                </a:solidFill>
                <a:effectLst/>
                <a:latin typeface="Söhne"/>
              </a:rPr>
              <a:t>ISO refers to the sensitivity of the camera's image sensor to light. By adjusting the ISO, you can control how much the sensor amplifies the light that reaches it. A higher ISO setting will make the sensor more sensitive to light, allowing you to use faster shutter speeds or smaller apertures in low light conditions.</a:t>
            </a:r>
          </a:p>
          <a:p>
            <a:pPr algn="l"/>
            <a:r>
              <a:rPr lang="en-US" b="0" i="0" dirty="0">
                <a:solidFill>
                  <a:srgbClr val="374151"/>
                </a:solidFill>
                <a:effectLst/>
                <a:latin typeface="Söhne"/>
              </a:rPr>
              <a:t>Proper exposure is achieved by balancing these three elements to achieve the desired level of brightness or darkness in the image. In manual mode, the photographer has full control over all three elements and can adjust them to achieve the desired exposure. In automatic modes, the camera's exposure control system uses a combination of these elements to calculate the optimal exposure for the given scene.</a:t>
            </a:r>
          </a:p>
          <a:p>
            <a:pPr algn="l"/>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0113FC98-EEA6-4C36-8FF3-5659E87DB63E}" type="slidenum">
              <a:rPr lang="en-US" smtClean="0"/>
              <a:pPr>
                <a:defRPr/>
              </a:pPr>
              <a:t>37</a:t>
            </a:fld>
            <a:endParaRPr lang="en-US"/>
          </a:p>
        </p:txBody>
      </p:sp>
    </p:spTree>
    <p:extLst>
      <p:ext uri="{BB962C8B-B14F-4D97-AF65-F5344CB8AC3E}">
        <p14:creationId xmlns:p14="http://schemas.microsoft.com/office/powerpoint/2010/main" val="2426775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öhne"/>
              </a:rPr>
              <a:t>FX and DX are two different sensor formats used by Nikon DSLR cameras.</a:t>
            </a:r>
          </a:p>
          <a:p>
            <a:pPr algn="l"/>
            <a:r>
              <a:rPr lang="en-US" b="0" i="0" dirty="0">
                <a:solidFill>
                  <a:srgbClr val="000000"/>
                </a:solidFill>
                <a:effectLst/>
                <a:latin typeface="Söhne"/>
              </a:rPr>
              <a:t>FX (full-frame) is a sensor format that measures 36mm x 24mm, which is the same size as a traditional 35mm film frame. FX cameras are typically used by professional photographers who need the highest possible image quality and low-light performance. The larger sensor size of FX cameras allows for larger individual pixels, which can capture more light and produce less noise in low-light conditions. FX cameras are also capable of producing a shallower depth of field, which can be useful for portrait or landscape photography.</a:t>
            </a:r>
          </a:p>
          <a:p>
            <a:pPr algn="l"/>
            <a:r>
              <a:rPr lang="en-US" b="0" i="0" dirty="0">
                <a:solidFill>
                  <a:srgbClr val="000000"/>
                </a:solidFill>
                <a:effectLst/>
                <a:latin typeface="Söhne"/>
              </a:rPr>
              <a:t>DX, on the other hand, is a smaller sensor format that measures 24mm x 16mm. DX cameras are typically more affordable and geared towards enthusiasts or hobbyists who want a high-quality camera without the expense of a professional-grade FX camera. The smaller sensor size of DX cameras means that individual pixels are smaller, which can result in more noise in low-light conditions. However, DX cameras can use lenses designed for both DX and FX formats, which can provide more flexibility when selecting lenses.</a:t>
            </a:r>
          </a:p>
          <a:p>
            <a:pPr algn="l"/>
            <a:r>
              <a:rPr lang="en-US" b="0" i="0" dirty="0">
                <a:solidFill>
                  <a:srgbClr val="000000"/>
                </a:solidFill>
                <a:effectLst/>
                <a:latin typeface="Söhne"/>
              </a:rPr>
              <a:t>The choice between FX and DX depends on the specific needs of the photographer. FX cameras offer the highest image quality and low-light performance, but come with a higher price tag. DX cameras are typically more affordable and offer a smaller and more lightweight form factor, but may not provide the same level of image quality as FX cameras. Additionally, the choice of sensor format will also affect the effective focal length of the lenses used, with FX cameras producing a wider field of view than DX cameras when using the same lens.</a:t>
            </a:r>
          </a:p>
          <a:p>
            <a:pPr algn="l"/>
            <a:r>
              <a:rPr lang="en-US" b="0" i="0" dirty="0">
                <a:solidFill>
                  <a:srgbClr val="000000"/>
                </a:solidFill>
                <a:effectLst/>
                <a:latin typeface="Söhne"/>
              </a:rPr>
              <a:t>Regenerate response</a:t>
            </a:r>
          </a:p>
          <a:p>
            <a:pPr algn="l"/>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0113FC98-EEA6-4C36-8FF3-5659E87DB63E}" type="slidenum">
              <a:rPr lang="en-US" smtClean="0"/>
              <a:pPr>
                <a:defRPr/>
              </a:pPr>
              <a:t>38</a:t>
            </a:fld>
            <a:endParaRPr lang="en-US"/>
          </a:p>
        </p:txBody>
      </p:sp>
    </p:spTree>
    <p:extLst>
      <p:ext uri="{BB962C8B-B14F-4D97-AF65-F5344CB8AC3E}">
        <p14:creationId xmlns:p14="http://schemas.microsoft.com/office/powerpoint/2010/main" val="1687031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01BDF33B-734B-4C69-A7AC-BA746C16F100}" type="slidenum">
              <a:rPr lang="en-US" smtClean="0"/>
              <a:pPr/>
              <a:t>39</a:t>
            </a:fld>
            <a:endParaRPr lang="en-US"/>
          </a:p>
        </p:txBody>
      </p:sp>
      <p:sp>
        <p:nvSpPr>
          <p:cNvPr id="138243" name="Rectangle 2"/>
          <p:cNvSpPr>
            <a:spLocks noGrp="1" noRot="1" noChangeAspect="1" noChangeArrowheads="1" noTextEdit="1"/>
          </p:cNvSpPr>
          <p:nvPr>
            <p:ph type="sldImg"/>
          </p:nvPr>
        </p:nvSpPr>
        <p:spPr>
          <a:xfrm>
            <a:off x="457200" y="720725"/>
            <a:ext cx="6400800" cy="3600450"/>
          </a:xfrm>
          <a:ln/>
        </p:spPr>
      </p:sp>
      <p:sp>
        <p:nvSpPr>
          <p:cNvPr id="138244" name="Rectangle 3"/>
          <p:cNvSpPr>
            <a:spLocks noGrp="1" noChangeArrowheads="1"/>
          </p:cNvSpPr>
          <p:nvPr>
            <p:ph type="body" idx="1"/>
          </p:nvPr>
        </p:nvSpPr>
        <p:spPr>
          <a:noFill/>
          <a:ln/>
        </p:spPr>
        <p:txBody>
          <a:bodyPr/>
          <a:lstStyle/>
          <a:p>
            <a:pPr algn="l"/>
            <a:r>
              <a:rPr lang="en-US" b="0" i="0" dirty="0" err="1">
                <a:solidFill>
                  <a:srgbClr val="374151"/>
                </a:solidFill>
                <a:effectLst/>
                <a:latin typeface="Söhne"/>
              </a:rPr>
              <a:t>Demosaicing</a:t>
            </a:r>
            <a:r>
              <a:rPr lang="en-US" b="0" i="0" dirty="0">
                <a:solidFill>
                  <a:srgbClr val="374151"/>
                </a:solidFill>
                <a:effectLst/>
                <a:latin typeface="Söhne"/>
              </a:rPr>
              <a:t> is the process by which a digital camera converts the raw image data captured by its image sensor into a full-color image. Image sensors in digital cameras use a color filter array (CFA) that is composed of red, green, and blue filters arranged in a repeating pattern. The most common pattern is the Bayer filter array.</a:t>
            </a:r>
          </a:p>
          <a:p>
            <a:pPr algn="l"/>
            <a:r>
              <a:rPr lang="en-US" b="0" i="0" dirty="0">
                <a:solidFill>
                  <a:srgbClr val="374151"/>
                </a:solidFill>
                <a:effectLst/>
                <a:latin typeface="Söhne"/>
              </a:rPr>
              <a:t>When a camera captures an image, each pixel on the sensor only captures one color, either red, green, or blue, depending on which filter is covering it. To produce a full-color image, the camera's image processing software must interpolate the missing colors for each pixel, based on the colors of adjacent pixels that captured different colors.</a:t>
            </a:r>
          </a:p>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01BDF33B-734B-4C69-A7AC-BA746C16F100}" type="slidenum">
              <a:rPr lang="en-US" smtClean="0"/>
              <a:pPr/>
              <a:t>40</a:t>
            </a:fld>
            <a:endParaRPr lang="en-US"/>
          </a:p>
        </p:txBody>
      </p:sp>
      <p:sp>
        <p:nvSpPr>
          <p:cNvPr id="138243" name="Rectangle 2"/>
          <p:cNvSpPr>
            <a:spLocks noGrp="1" noRot="1" noChangeAspect="1" noChangeArrowheads="1" noTextEdit="1"/>
          </p:cNvSpPr>
          <p:nvPr>
            <p:ph type="sldImg"/>
          </p:nvPr>
        </p:nvSpPr>
        <p:spPr>
          <a:xfrm>
            <a:off x="457200" y="720725"/>
            <a:ext cx="6400800" cy="3600450"/>
          </a:xfrm>
          <a:ln/>
        </p:spPr>
      </p:sp>
      <p:sp>
        <p:nvSpPr>
          <p:cNvPr id="1382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98605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CF2A7402-17C0-4847-9894-FED139F874F8}" type="slidenum">
              <a:rPr lang="en-US" smtClean="0"/>
              <a:pPr/>
              <a:t>41</a:t>
            </a:fld>
            <a:endParaRPr lang="en-US"/>
          </a:p>
        </p:txBody>
      </p:sp>
      <p:sp>
        <p:nvSpPr>
          <p:cNvPr id="140291" name="Rectangle 2"/>
          <p:cNvSpPr>
            <a:spLocks noGrp="1" noRot="1" noChangeAspect="1" noChangeArrowheads="1" noTextEdit="1"/>
          </p:cNvSpPr>
          <p:nvPr>
            <p:ph type="sldImg"/>
          </p:nvPr>
        </p:nvSpPr>
        <p:spPr>
          <a:xfrm>
            <a:off x="457200" y="720725"/>
            <a:ext cx="6400800" cy="3600450"/>
          </a:xfrm>
          <a:ln/>
        </p:spPr>
      </p:sp>
      <p:sp>
        <p:nvSpPr>
          <p:cNvPr id="140292" name="Rectangle 3"/>
          <p:cNvSpPr>
            <a:spLocks noGrp="1" noChangeArrowheads="1"/>
          </p:cNvSpPr>
          <p:nvPr>
            <p:ph type="body" idx="1"/>
          </p:nvPr>
        </p:nvSpPr>
        <p:spPr>
          <a:xfrm>
            <a:off x="974725" y="4560888"/>
            <a:ext cx="5365750" cy="4319587"/>
          </a:xfrm>
          <a:noFill/>
          <a:ln/>
        </p:spPr>
        <p:txBody>
          <a:bodyPr/>
          <a:lstStyle/>
          <a:p>
            <a:pPr algn="l"/>
            <a:r>
              <a:rPr lang="en-US" b="0" i="0" dirty="0">
                <a:solidFill>
                  <a:srgbClr val="374151"/>
                </a:solidFill>
                <a:effectLst/>
                <a:latin typeface="Söhne"/>
              </a:rPr>
              <a:t>One problem with </a:t>
            </a:r>
            <a:r>
              <a:rPr lang="en-US" b="0" i="0" dirty="0" err="1">
                <a:solidFill>
                  <a:srgbClr val="374151"/>
                </a:solidFill>
                <a:effectLst/>
                <a:latin typeface="Söhne"/>
              </a:rPr>
              <a:t>demosaicing</a:t>
            </a:r>
            <a:r>
              <a:rPr lang="en-US" b="0" i="0" dirty="0">
                <a:solidFill>
                  <a:srgbClr val="374151"/>
                </a:solidFill>
                <a:effectLst/>
                <a:latin typeface="Söhne"/>
              </a:rPr>
              <a:t> is the occurrence of color </a:t>
            </a:r>
            <a:r>
              <a:rPr lang="en-US" b="0" i="0" dirty="0" err="1">
                <a:solidFill>
                  <a:srgbClr val="374151"/>
                </a:solidFill>
                <a:effectLst/>
                <a:latin typeface="Söhne"/>
              </a:rPr>
              <a:t>moire</a:t>
            </a:r>
            <a:r>
              <a:rPr lang="en-US" b="0" i="0" dirty="0">
                <a:solidFill>
                  <a:srgbClr val="374151"/>
                </a:solidFill>
                <a:effectLst/>
                <a:latin typeface="Söhne"/>
              </a:rPr>
              <a:t>. </a:t>
            </a:r>
          </a:p>
          <a:p>
            <a:pPr algn="l"/>
            <a:r>
              <a:rPr lang="en-US" b="0" i="0" dirty="0">
                <a:solidFill>
                  <a:srgbClr val="374151"/>
                </a:solidFill>
                <a:effectLst/>
                <a:latin typeface="Söhne"/>
              </a:rPr>
              <a:t>This happens when there are repetitive or fine details in an image that exceed the resolution of the color filter array. When this happens, the </a:t>
            </a:r>
            <a:r>
              <a:rPr lang="en-US" b="0" i="0" dirty="0" err="1">
                <a:solidFill>
                  <a:srgbClr val="374151"/>
                </a:solidFill>
                <a:effectLst/>
                <a:latin typeface="Söhne"/>
              </a:rPr>
              <a:t>demosaicing</a:t>
            </a:r>
            <a:r>
              <a:rPr lang="en-US" b="0" i="0" dirty="0">
                <a:solidFill>
                  <a:srgbClr val="374151"/>
                </a:solidFill>
                <a:effectLst/>
                <a:latin typeface="Söhne"/>
              </a:rPr>
              <a:t> process can introduce false colors or patterns in the image, resulting in an unpleasant, shimmering effect that is known as color </a:t>
            </a:r>
            <a:r>
              <a:rPr lang="en-US" b="0" i="0" dirty="0" err="1">
                <a:solidFill>
                  <a:srgbClr val="374151"/>
                </a:solidFill>
                <a:effectLst/>
                <a:latin typeface="Söhne"/>
              </a:rPr>
              <a:t>moire</a:t>
            </a:r>
            <a:r>
              <a:rPr lang="en-US" b="0" i="0" dirty="0">
                <a:solidFill>
                  <a:srgbClr val="374151"/>
                </a:solidFill>
                <a:effectLst/>
                <a:latin typeface="Söhne"/>
              </a:rPr>
              <a:t>.</a:t>
            </a:r>
          </a:p>
          <a:p>
            <a:pPr algn="l"/>
            <a:r>
              <a:rPr lang="en-US" b="0" i="0" dirty="0">
                <a:solidFill>
                  <a:srgbClr val="374151"/>
                </a:solidFill>
                <a:effectLst/>
                <a:latin typeface="Söhne"/>
              </a:rPr>
              <a:t>Color </a:t>
            </a:r>
            <a:r>
              <a:rPr lang="en-US" b="0" i="0" dirty="0" err="1">
                <a:solidFill>
                  <a:srgbClr val="374151"/>
                </a:solidFill>
                <a:effectLst/>
                <a:latin typeface="Söhne"/>
              </a:rPr>
              <a:t>moire</a:t>
            </a:r>
            <a:r>
              <a:rPr lang="en-US" b="0" i="0" dirty="0">
                <a:solidFill>
                  <a:srgbClr val="374151"/>
                </a:solidFill>
                <a:effectLst/>
                <a:latin typeface="Söhne"/>
              </a:rPr>
              <a:t> is most commonly seen in fabrics or other patterns that have fine, repetitive details. It can also occur in images of buildings or other structures with repeating patterns, such as brick walls or shingles.</a:t>
            </a:r>
          </a:p>
          <a:p>
            <a:pPr algn="l"/>
            <a:r>
              <a:rPr lang="en-US" b="0" i="0" dirty="0">
                <a:solidFill>
                  <a:srgbClr val="374151"/>
                </a:solidFill>
                <a:effectLst/>
                <a:latin typeface="Söhne"/>
              </a:rPr>
              <a:t>There are a few ways to address color </a:t>
            </a:r>
            <a:r>
              <a:rPr lang="en-US" b="0" i="0" dirty="0" err="1">
                <a:solidFill>
                  <a:srgbClr val="374151"/>
                </a:solidFill>
                <a:effectLst/>
                <a:latin typeface="Söhne"/>
              </a:rPr>
              <a:t>moire</a:t>
            </a:r>
            <a:r>
              <a:rPr lang="en-US" b="0" i="0" dirty="0">
                <a:solidFill>
                  <a:srgbClr val="374151"/>
                </a:solidFill>
                <a:effectLst/>
                <a:latin typeface="Söhne"/>
              </a:rPr>
              <a:t> in digital images, including using specialized software or tools to remove the </a:t>
            </a:r>
            <a:r>
              <a:rPr lang="en-US" b="0" i="0" dirty="0" err="1">
                <a:solidFill>
                  <a:srgbClr val="374151"/>
                </a:solidFill>
                <a:effectLst/>
                <a:latin typeface="Söhne"/>
              </a:rPr>
              <a:t>moire</a:t>
            </a:r>
            <a:r>
              <a:rPr lang="en-US" b="0" i="0" dirty="0">
                <a:solidFill>
                  <a:srgbClr val="374151"/>
                </a:solidFill>
                <a:effectLst/>
                <a:latin typeface="Söhne"/>
              </a:rPr>
              <a:t> pattern, or using cameras with advanced sensor designs that incorporate additional filtering or anti-aliasing measures to reduce the occurrence of </a:t>
            </a:r>
            <a:r>
              <a:rPr lang="en-US" b="0" i="0" dirty="0" err="1">
                <a:solidFill>
                  <a:srgbClr val="374151"/>
                </a:solidFill>
                <a:effectLst/>
                <a:latin typeface="Söhne"/>
              </a:rPr>
              <a:t>moire</a:t>
            </a:r>
            <a:endParaRPr lang="en-US" b="0" i="0" dirty="0">
              <a:solidFill>
                <a:srgbClr val="374151"/>
              </a:solidFill>
              <a:effectLst/>
              <a:latin typeface="Söhne"/>
            </a:endParaRPr>
          </a:p>
          <a:p>
            <a:pPr eaLnBrk="1" hangingPunct="1"/>
            <a:endParaRPr lang="en-US" dirty="0"/>
          </a:p>
        </p:txBody>
      </p:sp>
    </p:spTree>
    <p:extLst>
      <p:ext uri="{BB962C8B-B14F-4D97-AF65-F5344CB8AC3E}">
        <p14:creationId xmlns:p14="http://schemas.microsoft.com/office/powerpoint/2010/main" val="638042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1B80E15A-A193-47EE-864D-7A71E984FD3A}" type="slidenum">
              <a:rPr lang="en-US" smtClean="0"/>
              <a:pPr/>
              <a:t>5</a:t>
            </a:fld>
            <a:endParaRPr lang="en-US"/>
          </a:p>
        </p:txBody>
      </p:sp>
      <p:sp>
        <p:nvSpPr>
          <p:cNvPr id="104451" name="Rectangle 2"/>
          <p:cNvSpPr>
            <a:spLocks noGrp="1" noRot="1" noChangeAspect="1" noChangeArrowheads="1" noTextEdit="1"/>
          </p:cNvSpPr>
          <p:nvPr>
            <p:ph type="sldImg"/>
          </p:nvPr>
        </p:nvSpPr>
        <p:spPr>
          <a:xfrm>
            <a:off x="457200" y="720725"/>
            <a:ext cx="6400800" cy="3600450"/>
          </a:xfrm>
          <a:ln/>
        </p:spPr>
      </p:sp>
      <p:sp>
        <p:nvSpPr>
          <p:cNvPr id="1044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8321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EABB59EB-1BBA-4DCC-9D16-047A230BAC6C}" type="slidenum">
              <a:rPr lang="en-US" smtClean="0"/>
              <a:pPr/>
              <a:t>42</a:t>
            </a:fld>
            <a:endParaRPr lang="en-US"/>
          </a:p>
        </p:txBody>
      </p:sp>
      <p:sp>
        <p:nvSpPr>
          <p:cNvPr id="141315" name="Rectangle 2"/>
          <p:cNvSpPr>
            <a:spLocks noGrp="1" noRot="1" noChangeAspect="1" noChangeArrowheads="1" noTextEdit="1"/>
          </p:cNvSpPr>
          <p:nvPr>
            <p:ph type="sldImg"/>
          </p:nvPr>
        </p:nvSpPr>
        <p:spPr>
          <a:xfrm>
            <a:off x="457200" y="720725"/>
            <a:ext cx="6400800" cy="3600450"/>
          </a:xfrm>
          <a:ln/>
        </p:spPr>
      </p:sp>
      <p:sp>
        <p:nvSpPr>
          <p:cNvPr id="14131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537748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BD405CA2-39FD-4302-829A-FDB5F37D0211}" type="slidenum">
              <a:rPr lang="en-US" smtClean="0"/>
              <a:pPr/>
              <a:t>43</a:t>
            </a:fld>
            <a:endParaRPr lang="en-US"/>
          </a:p>
        </p:txBody>
      </p:sp>
      <p:sp>
        <p:nvSpPr>
          <p:cNvPr id="144387" name="Rectangle 2"/>
          <p:cNvSpPr>
            <a:spLocks noGrp="1" noRot="1" noChangeAspect="1" noChangeArrowheads="1" noTextEdit="1"/>
          </p:cNvSpPr>
          <p:nvPr>
            <p:ph type="sldImg"/>
          </p:nvPr>
        </p:nvSpPr>
        <p:spPr>
          <a:xfrm>
            <a:off x="457200" y="717550"/>
            <a:ext cx="6370638" cy="3584575"/>
          </a:xfrm>
          <a:ln/>
        </p:spPr>
      </p:sp>
      <p:sp>
        <p:nvSpPr>
          <p:cNvPr id="144388"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BD405CA2-39FD-4302-829A-FDB5F37D0211}" type="slidenum">
              <a:rPr lang="en-US" smtClean="0"/>
              <a:pPr/>
              <a:t>44</a:t>
            </a:fld>
            <a:endParaRPr lang="en-US"/>
          </a:p>
        </p:txBody>
      </p:sp>
      <p:sp>
        <p:nvSpPr>
          <p:cNvPr id="144387" name="Rectangle 2"/>
          <p:cNvSpPr>
            <a:spLocks noGrp="1" noRot="1" noChangeAspect="1" noChangeArrowheads="1" noTextEdit="1"/>
          </p:cNvSpPr>
          <p:nvPr>
            <p:ph type="sldImg"/>
          </p:nvPr>
        </p:nvSpPr>
        <p:spPr>
          <a:xfrm>
            <a:off x="457200" y="717550"/>
            <a:ext cx="6370638" cy="3584575"/>
          </a:xfrm>
          <a:ln/>
        </p:spPr>
      </p:sp>
      <p:sp>
        <p:nvSpPr>
          <p:cNvPr id="144388"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extLst>
      <p:ext uri="{BB962C8B-B14F-4D97-AF65-F5344CB8AC3E}">
        <p14:creationId xmlns:p14="http://schemas.microsoft.com/office/powerpoint/2010/main" val="1695227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3285D437-FD57-47B9-89FC-391269884102}" type="slidenum">
              <a:rPr lang="en-US" smtClean="0"/>
              <a:pPr/>
              <a:t>45</a:t>
            </a:fld>
            <a:endParaRPr lang="en-US"/>
          </a:p>
        </p:txBody>
      </p:sp>
      <p:sp>
        <p:nvSpPr>
          <p:cNvPr id="145411" name="Rectangle 2"/>
          <p:cNvSpPr>
            <a:spLocks noGrp="1" noRot="1" noChangeAspect="1" noChangeArrowheads="1" noTextEdit="1"/>
          </p:cNvSpPr>
          <p:nvPr>
            <p:ph type="sldImg"/>
          </p:nvPr>
        </p:nvSpPr>
        <p:spPr>
          <a:xfrm>
            <a:off x="457200" y="720725"/>
            <a:ext cx="6400800" cy="3600450"/>
          </a:xfrm>
          <a:ln/>
        </p:spPr>
      </p:sp>
      <p:sp>
        <p:nvSpPr>
          <p:cNvPr id="145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41140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C5E89CA8-B82F-41B6-8C52-46E14CAA9293}" type="slidenum">
              <a:rPr lang="en-US" smtClean="0"/>
              <a:pPr/>
              <a:t>46</a:t>
            </a:fld>
            <a:endParaRPr lang="en-US"/>
          </a:p>
        </p:txBody>
      </p:sp>
      <p:sp>
        <p:nvSpPr>
          <p:cNvPr id="147459" name="Rectangle 2"/>
          <p:cNvSpPr>
            <a:spLocks noGrp="1" noRot="1" noChangeAspect="1" noChangeArrowheads="1" noTextEdit="1"/>
          </p:cNvSpPr>
          <p:nvPr>
            <p:ph type="sldImg"/>
          </p:nvPr>
        </p:nvSpPr>
        <p:spPr>
          <a:xfrm>
            <a:off x="457200" y="720725"/>
            <a:ext cx="6400800" cy="3600450"/>
          </a:xfrm>
          <a:ln/>
        </p:spPr>
      </p:sp>
      <p:sp>
        <p:nvSpPr>
          <p:cNvPr id="147460" name="Rectangle 3"/>
          <p:cNvSpPr>
            <a:spLocks noGrp="1" noChangeArrowheads="1"/>
          </p:cNvSpPr>
          <p:nvPr>
            <p:ph type="body" idx="1"/>
          </p:nvPr>
        </p:nvSpPr>
        <p:spPr>
          <a:noFill/>
          <a:ln/>
        </p:spPr>
        <p:txBody>
          <a:bodyPr/>
          <a:lstStyle/>
          <a:p>
            <a:pPr eaLnBrk="1" hangingPunct="1"/>
            <a:r>
              <a:rPr lang="en-US" sz="1200" b="0" i="0" kern="1200" dirty="0">
                <a:solidFill>
                  <a:schemeClr val="tx1"/>
                </a:solidFill>
                <a:effectLst/>
                <a:latin typeface="Arial" charset="0"/>
                <a:ea typeface="+mn-ea"/>
                <a:cs typeface="Arial" charset="0"/>
              </a:rPr>
              <a:t>From the website: “Russell Kirsch was a computer pioneer at the National Institute of Standards and Technology in the USA when he developed the system by which a camera could be fed into a computer. The photo is of Kirsch’s three month old son Walden and it measured a mere 176×176 pixels. Baby Walden now works in communications for </a:t>
            </a:r>
            <a:r>
              <a:rPr lang="en-US" sz="1200" b="0" i="0" kern="1200">
                <a:solidFill>
                  <a:schemeClr val="tx1"/>
                </a:solidFill>
                <a:effectLst/>
                <a:latin typeface="Arial" charset="0"/>
                <a:ea typeface="+mn-ea"/>
                <a:cs typeface="Arial" charset="0"/>
              </a:rPr>
              <a:t>Intel.”</a:t>
            </a:r>
            <a:endParaRPr lang="en-US" dirty="0"/>
          </a:p>
        </p:txBody>
      </p:sp>
    </p:spTree>
    <p:extLst>
      <p:ext uri="{BB962C8B-B14F-4D97-AF65-F5344CB8AC3E}">
        <p14:creationId xmlns:p14="http://schemas.microsoft.com/office/powerpoint/2010/main" val="644407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CIPA: Camera &amp; Imaging Products Association</a:t>
            </a:r>
          </a:p>
          <a:p>
            <a:endParaRPr lang="en-US" dirty="0"/>
          </a:p>
        </p:txBody>
      </p:sp>
      <p:sp>
        <p:nvSpPr>
          <p:cNvPr id="4" name="Slide Number Placeholder 3"/>
          <p:cNvSpPr>
            <a:spLocks noGrp="1"/>
          </p:cNvSpPr>
          <p:nvPr>
            <p:ph type="sldNum" sz="quarter" idx="5"/>
          </p:nvPr>
        </p:nvSpPr>
        <p:spPr/>
        <p:txBody>
          <a:bodyPr/>
          <a:lstStyle/>
          <a:p>
            <a:pPr>
              <a:defRPr/>
            </a:pPr>
            <a:fld id="{08FCA09C-389F-4645-898A-760E4CAD6C06}" type="slidenum">
              <a:rPr lang="en-US" smtClean="0"/>
              <a:pPr>
                <a:defRPr/>
              </a:pPr>
              <a:t>47</a:t>
            </a:fld>
            <a:endParaRPr lang="en-US"/>
          </a:p>
        </p:txBody>
      </p:sp>
    </p:spTree>
    <p:extLst>
      <p:ext uri="{BB962C8B-B14F-4D97-AF65-F5344CB8AC3E}">
        <p14:creationId xmlns:p14="http://schemas.microsoft.com/office/powerpoint/2010/main" val="298327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CIPA: Camera &amp; Imaging Products Association</a:t>
            </a:r>
          </a:p>
          <a:p>
            <a:endParaRPr lang="en-US" dirty="0"/>
          </a:p>
        </p:txBody>
      </p:sp>
      <p:sp>
        <p:nvSpPr>
          <p:cNvPr id="4" name="Slide Number Placeholder 3"/>
          <p:cNvSpPr>
            <a:spLocks noGrp="1"/>
          </p:cNvSpPr>
          <p:nvPr>
            <p:ph type="sldNum" sz="quarter" idx="5"/>
          </p:nvPr>
        </p:nvSpPr>
        <p:spPr/>
        <p:txBody>
          <a:bodyPr/>
          <a:lstStyle/>
          <a:p>
            <a:pPr>
              <a:defRPr/>
            </a:pPr>
            <a:fld id="{08FCA09C-389F-4645-898A-760E4CAD6C06}" type="slidenum">
              <a:rPr lang="en-US" smtClean="0"/>
              <a:pPr>
                <a:defRPr/>
              </a:pPr>
              <a:t>48</a:t>
            </a:fld>
            <a:endParaRPr lang="en-US"/>
          </a:p>
        </p:txBody>
      </p:sp>
    </p:spTree>
    <p:extLst>
      <p:ext uri="{BB962C8B-B14F-4D97-AF65-F5344CB8AC3E}">
        <p14:creationId xmlns:p14="http://schemas.microsoft.com/office/powerpoint/2010/main" val="331259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3FD9169-2BA4-4FB9-893B-EA06C19BE3FF}" type="slidenum">
              <a:rPr lang="en-US" smtClean="0"/>
              <a:pPr/>
              <a:t>6</a:t>
            </a:fld>
            <a:endParaRPr lang="en-US"/>
          </a:p>
        </p:txBody>
      </p:sp>
      <p:sp>
        <p:nvSpPr>
          <p:cNvPr id="105475" name="Rectangle 2"/>
          <p:cNvSpPr>
            <a:spLocks noGrp="1" noRot="1" noChangeAspect="1" noChangeArrowheads="1" noTextEdit="1"/>
          </p:cNvSpPr>
          <p:nvPr>
            <p:ph type="sldImg"/>
          </p:nvPr>
        </p:nvSpPr>
        <p:spPr>
          <a:xfrm>
            <a:off x="457200" y="720725"/>
            <a:ext cx="6400800" cy="3600450"/>
          </a:xfrm>
          <a:ln/>
        </p:spPr>
      </p:sp>
      <p:sp>
        <p:nvSpPr>
          <p:cNvPr id="1054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461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946BF8C-7078-42C7-B3C3-0D37DCAEA5A9}" type="slidenum">
              <a:rPr lang="en-US" smtClean="0"/>
              <a:pPr/>
              <a:t>7</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898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4946BF8C-7078-42C7-B3C3-0D37DCAEA5A9}" type="slidenum">
              <a:rPr lang="en-US" smtClean="0"/>
              <a:pPr/>
              <a:t>8</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2721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8972A4B-B53E-49E1-BFA5-232564545454}" type="slidenum">
              <a:rPr lang="en-US" smtClean="0"/>
              <a:pPr/>
              <a:t>9</a:t>
            </a:fld>
            <a:endParaRPr lang="en-US"/>
          </a:p>
        </p:txBody>
      </p:sp>
      <p:sp>
        <p:nvSpPr>
          <p:cNvPr id="107523" name="Rectangle 2"/>
          <p:cNvSpPr>
            <a:spLocks noGrp="1" noRot="1" noChangeAspect="1" noChangeArrowheads="1" noTextEdit="1"/>
          </p:cNvSpPr>
          <p:nvPr>
            <p:ph type="sldImg"/>
          </p:nvPr>
        </p:nvSpPr>
        <p:spPr>
          <a:xfrm>
            <a:off x="457200" y="720725"/>
            <a:ext cx="6400800" cy="3600450"/>
          </a:xfrm>
          <a:ln/>
        </p:spPr>
      </p:sp>
      <p:sp>
        <p:nvSpPr>
          <p:cNvPr id="1075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8264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63B4E41-B27E-466F-A0FC-1DB16FE7B32E}" type="slidenum">
              <a:rPr lang="en-US" smtClean="0"/>
              <a:pPr/>
              <a:t>10</a:t>
            </a:fld>
            <a:endParaRPr lang="en-US"/>
          </a:p>
        </p:txBody>
      </p:sp>
      <p:sp>
        <p:nvSpPr>
          <p:cNvPr id="108547" name="Rectangle 2"/>
          <p:cNvSpPr>
            <a:spLocks noGrp="1" noRot="1" noChangeAspect="1" noChangeArrowheads="1" noTextEdit="1"/>
          </p:cNvSpPr>
          <p:nvPr>
            <p:ph type="sldImg"/>
          </p:nvPr>
        </p:nvSpPr>
        <p:spPr>
          <a:xfrm>
            <a:off x="457200" y="720725"/>
            <a:ext cx="6400800" cy="3600450"/>
          </a:xfrm>
          <a:ln/>
        </p:spPr>
      </p:sp>
      <p:sp>
        <p:nvSpPr>
          <p:cNvPr id="1085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5490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F30C029-826F-4844-801E-9011426C9D8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9A27D6-9C56-4795-AE38-9C8FA71BD05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D74C2D-402D-41AA-AC9D-D2332D78461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p>
        </p:txBody>
      </p:sp>
      <p:sp>
        <p:nvSpPr>
          <p:cNvPr id="3" name="Table Placeholder 2"/>
          <p:cNvSpPr>
            <a:spLocks noGrp="1"/>
          </p:cNvSpPr>
          <p:nvPr>
            <p:ph type="tbl" idx="1"/>
          </p:nvPr>
        </p:nvSpPr>
        <p:spPr>
          <a:xfrm>
            <a:off x="914400" y="914400"/>
            <a:ext cx="10363200" cy="5257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D6DE82-3597-46D7-BFCC-AECC7C7B369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Content Placeholder 2"/>
          <p:cNvSpPr>
            <a:spLocks noGrp="1"/>
          </p:cNvSpPr>
          <p:nvPr>
            <p:ph idx="1"/>
          </p:nvPr>
        </p:nvSpPr>
        <p:spPr>
          <a:xfrm>
            <a:off x="609600" y="685800"/>
            <a:ext cx="5410200" cy="548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0"/>
          </p:nvPr>
        </p:nvSpPr>
        <p:spPr>
          <a:xfrm>
            <a:off x="6096000" y="685800"/>
            <a:ext cx="5486400" cy="5486400"/>
          </a:xfrm>
        </p:spPr>
        <p:txBody>
          <a:bodyPr/>
          <a:lstStyle>
            <a:lvl1pPr>
              <a:defRPr sz="2000">
                <a:latin typeface="Consolas" panose="020B0609020204030204" pitchFamily="49" charset="0"/>
              </a:defRPr>
            </a:lvl1pPr>
          </a:lstStyle>
          <a:p>
            <a:pPr lvl="0"/>
            <a:r>
              <a:rPr lang="en-US" dirty="0"/>
              <a:t>Click to edit Master text styles</a:t>
            </a:r>
          </a:p>
        </p:txBody>
      </p:sp>
    </p:spTree>
    <p:extLst>
      <p:ext uri="{BB962C8B-B14F-4D97-AF65-F5344CB8AC3E}">
        <p14:creationId xmlns:p14="http://schemas.microsoft.com/office/powerpoint/2010/main" val="179508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7457055-30C0-4054-9F71-7D5643F4D66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79E6E58-7D30-46F2-8E2A-2C4C73AB612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914400"/>
            <a:ext cx="5410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914400"/>
            <a:ext cx="5486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E8D4CF7-EA2F-4F90-99D7-1EE5866BDFA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165A22B-DC4F-4B2C-819E-44321E47042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58FB298-AE05-4789-B7DC-7A3453F8B25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A13DB47-FB32-473F-B836-2B92012D60C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345D29E-A6DB-4B55-99DA-EFAFCA8130A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2C2BEC1-82D2-40A0-B3C3-CA50C7679C4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533400" y="7620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8195" name="Rectangle 3"/>
          <p:cNvSpPr>
            <a:spLocks noGrp="1" noChangeArrowheads="1"/>
          </p:cNvSpPr>
          <p:nvPr>
            <p:ph type="body" idx="1"/>
          </p:nvPr>
        </p:nvSpPr>
        <p:spPr bwMode="auto">
          <a:xfrm>
            <a:off x="533400" y="914400"/>
            <a:ext cx="110490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220" name="Rectangle 4"/>
          <p:cNvSpPr>
            <a:spLocks noGrp="1" noChangeArrowheads="1"/>
          </p:cNvSpPr>
          <p:nvPr>
            <p:ph type="dt" sz="half" idx="2"/>
          </p:nvPr>
        </p:nvSpPr>
        <p:spPr bwMode="auto">
          <a:xfrm>
            <a:off x="533400" y="6248400"/>
            <a:ext cx="2708088"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libri Light" panose="020F0302020204030204" pitchFamily="34" charset="0"/>
                <a:cs typeface="Calibri Light" panose="020F0302020204030204" pitchFamily="34" charset="0"/>
              </a:defRPr>
            </a:lvl1pPr>
          </a:lstStyle>
          <a:p>
            <a:pPr>
              <a:defRPr/>
            </a:pPr>
            <a:endParaRPr lang="en-US" dirty="0"/>
          </a:p>
        </p:txBody>
      </p:sp>
      <p:sp>
        <p:nvSpPr>
          <p:cNvPr id="9221" name="Rectangle 5"/>
          <p:cNvSpPr>
            <a:spLocks noGrp="1" noChangeArrowheads="1"/>
          </p:cNvSpPr>
          <p:nvPr>
            <p:ph type="ftr" sz="quarter" idx="3"/>
          </p:nvPr>
        </p:nvSpPr>
        <p:spPr bwMode="auto">
          <a:xfrm>
            <a:off x="4023659" y="6248400"/>
            <a:ext cx="4116294"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Calibri Light" panose="020F0302020204030204" pitchFamily="34" charset="0"/>
                <a:cs typeface="Calibri Light" panose="020F0302020204030204" pitchFamily="34" charset="0"/>
              </a:defRPr>
            </a:lvl1pPr>
          </a:lstStyle>
          <a:p>
            <a:pPr>
              <a:defRPr/>
            </a:pPr>
            <a:endParaRPr lang="en-US" dirty="0"/>
          </a:p>
        </p:txBody>
      </p:sp>
      <p:sp>
        <p:nvSpPr>
          <p:cNvPr id="9222" name="Rectangle 6"/>
          <p:cNvSpPr>
            <a:spLocks noGrp="1" noChangeArrowheads="1"/>
          </p:cNvSpPr>
          <p:nvPr>
            <p:ph type="sldNum" sz="quarter" idx="4"/>
          </p:nvPr>
        </p:nvSpPr>
        <p:spPr bwMode="auto">
          <a:xfrm>
            <a:off x="8869418" y="6248400"/>
            <a:ext cx="2708088"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Light" panose="020F0302020204030204" pitchFamily="34" charset="0"/>
                <a:cs typeface="Calibri Light" panose="020F0302020204030204" pitchFamily="34" charset="0"/>
              </a:defRPr>
            </a:lvl1pPr>
          </a:lstStyle>
          <a:p>
            <a:pPr>
              <a:defRPr/>
            </a:pPr>
            <a:fld id="{B0A55D36-E232-461E-97B3-E089DEB403C3}"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l" rtl="0" eaLnBrk="0" fontAlgn="base" hangingPunct="0">
        <a:spcBef>
          <a:spcPct val="0"/>
        </a:spcBef>
        <a:spcAft>
          <a:spcPct val="0"/>
        </a:spcAft>
        <a:defRPr sz="3400">
          <a:solidFill>
            <a:schemeClr val="tx2"/>
          </a:solidFill>
          <a:latin typeface="Calibri Light" panose="020F0302020204030204" pitchFamily="34" charset="0"/>
          <a:ea typeface="+mj-ea"/>
          <a:cs typeface="Calibri Light" panose="020F0302020204030204" pitchFamily="34" charset="0"/>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Calibri Light" panose="020F0302020204030204" pitchFamily="34" charset="0"/>
          <a:ea typeface="+mn-ea"/>
          <a:cs typeface="Calibri Light" panose="020F03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Calibri Light" panose="020F0302020204030204" pitchFamily="34" charset="0"/>
          <a:cs typeface="Calibri Light" panose="020F0302020204030204" pitchFamily="34" charset="0"/>
        </a:defRPr>
      </a:lvl2pPr>
      <a:lvl3pPr marL="1143000" indent="-228600" algn="l" rtl="0" eaLnBrk="0" fontAlgn="base" hangingPunct="0">
        <a:spcBef>
          <a:spcPct val="20000"/>
        </a:spcBef>
        <a:spcAft>
          <a:spcPct val="0"/>
        </a:spcAft>
        <a:buChar char="–"/>
        <a:defRPr>
          <a:solidFill>
            <a:schemeClr val="tx1"/>
          </a:solidFill>
          <a:latin typeface="Calibri Light" panose="020F0302020204030204" pitchFamily="34" charset="0"/>
          <a:cs typeface="Calibri Light" panose="020F0302020204030204" pitchFamily="34" charset="0"/>
        </a:defRPr>
      </a:lvl3pPr>
      <a:lvl4pPr marL="1600200" indent="-228600" algn="l" rtl="0" eaLnBrk="0" fontAlgn="base" hangingPunct="0">
        <a:spcBef>
          <a:spcPct val="20000"/>
        </a:spcBef>
        <a:spcAft>
          <a:spcPct val="0"/>
        </a:spcAft>
        <a:buChar char="»"/>
        <a:defRPr sz="1600">
          <a:solidFill>
            <a:schemeClr val="tx1"/>
          </a:solidFill>
          <a:latin typeface="Calibri Light" panose="020F0302020204030204" pitchFamily="34" charset="0"/>
          <a:cs typeface="Calibri Light" panose="020F0302020204030204" pitchFamily="34" charset="0"/>
        </a:defRPr>
      </a:lvl4pPr>
      <a:lvl5pPr marL="2057400" indent="-228600" algn="l" rtl="0" eaLnBrk="0" fontAlgn="base" hangingPunct="0">
        <a:spcBef>
          <a:spcPct val="20000"/>
        </a:spcBef>
        <a:spcAft>
          <a:spcPct val="0"/>
        </a:spcAft>
        <a:buChar char="»"/>
        <a:defRPr sz="1400">
          <a:solidFill>
            <a:schemeClr val="tx1"/>
          </a:solidFill>
          <a:latin typeface="Calibri Light" panose="020F0302020204030204" pitchFamily="34" charset="0"/>
          <a:cs typeface="Calibri Light" panose="020F0302020204030204" pitchFamily="34" charset="0"/>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www.cambridgeincolour.com/tutorials/depth-of-field.htm"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File:Depth_of_field_illustration.sv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Field_of_view"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Field_of_vie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en.wikipedia.org/wiki/Dolly_zo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www.youtube.com/watch?v=iv41W6iyyGs" TargetMode="External"/><Relationship Id="rId5" Type="http://schemas.openxmlformats.org/officeDocument/2006/relationships/hyperlink" Target="http://www.youtube.com/watch?v=H4Utlw0XiHU"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hyperlink" Target="https://nyheder.tv2.dk/samfund/2020-04-26-hvor-taet-er-folk-paa-hinanden-disse-billeder-er-taget-samtidig-men-viser-to" TargetMode="External"/><Relationship Id="rId5" Type="http://schemas.openxmlformats.org/officeDocument/2006/relationships/image" Target="../media/image31.tiff"/><Relationship Id="rId4" Type="http://schemas.openxmlformats.org/officeDocument/2006/relationships/image" Target="../media/image30.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electronics.howstuffworks.com/digital-camera.ht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en.wikipedia.org/wiki/Bayer_filter" TargetMode="Externa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debevec.org/Pinhole/" TargetMode="External"/><Relationship Id="rId5" Type="http://schemas.openxmlformats.org/officeDocument/2006/relationships/image" Target="../media/image3.jpeg"/><Relationship Id="rId4" Type="http://schemas.openxmlformats.org/officeDocument/2006/relationships/hyperlink" Target="http://www.debevec.org/Pinhole/35mm-pinhole-camera.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hyperlink" Target="https://en.wikipedia.org/wiki/Bayer_filter"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cnet.com/tech/mobile/samsung-s21-ultra-pixel-binning-adapts-photos-for-detail-or-the-dark/" TargetMode="External"/><Relationship Id="rId5" Type="http://schemas.openxmlformats.org/officeDocument/2006/relationships/image" Target="../media/image51.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www.dpreview.com/learn/?/key=noise" TargetMode="External"/><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dpreview.com/learn/?/Glossary/Optical/chromatic_aberration_01.htm" TargetMode="External"/><Relationship Id="rId5" Type="http://schemas.openxmlformats.org/officeDocument/2006/relationships/hyperlink" Target="http://www.dpreview.com/learn/?/key=blooming" TargetMode="External"/><Relationship Id="rId4" Type="http://schemas.openxmlformats.org/officeDocument/2006/relationships/hyperlink" Target="http://www.dpreview.com/learn/?/key=sharpening" TargetMode="External"/><Relationship Id="rId9"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listverse.com/history/top-10-incredible-early-firsts-in-photograph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www.dpreview.com/news/9398648371/2016-cipa-data-shows-compact-digital-camera-sales-lower-than-ever"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dpreview.com/news/9398648371/2016-cipa-data-shows-compact-digital-camera-sales-lower-than-eve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www.eecs.yorku.ca/~mbrown/ICCV19_Tutorial_MSBrown.pdf" TargetMode="External"/><Relationship Id="rId4" Type="http://schemas.openxmlformats.org/officeDocument/2006/relationships/image" Target="../media/image62.tif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CAMERAS</a:t>
            </a:r>
          </a:p>
        </p:txBody>
      </p:sp>
      <p:sp>
        <p:nvSpPr>
          <p:cNvPr id="3" name="Subtitle 2"/>
          <p:cNvSpPr>
            <a:spLocks noGrp="1"/>
          </p:cNvSpPr>
          <p:nvPr>
            <p:ph type="subTitle" idx="1"/>
          </p:nvPr>
        </p:nvSpPr>
        <p:spPr/>
        <p:txBody>
          <a:bodyPr/>
          <a:lstStyle/>
          <a:p>
            <a:r>
              <a:rPr lang="en-US" dirty="0"/>
              <a:t>Slides are mostly from Svetlana </a:t>
            </a:r>
            <a:r>
              <a:rPr lang="en-US" dirty="0" err="1"/>
              <a:t>Lazebnik</a:t>
            </a:r>
            <a:endParaRPr lang="en-US" dirty="0"/>
          </a:p>
        </p:txBody>
      </p:sp>
    </p:spTree>
    <p:extLst>
      <p:ext uri="{BB962C8B-B14F-4D97-AF65-F5344CB8AC3E}">
        <p14:creationId xmlns:p14="http://schemas.microsoft.com/office/powerpoint/2010/main" val="51940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Adding a Lens</a:t>
            </a:r>
          </a:p>
        </p:txBody>
      </p:sp>
      <p:sp>
        <p:nvSpPr>
          <p:cNvPr id="37891" name="Rectangle 3"/>
          <p:cNvSpPr>
            <a:spLocks noGrp="1" noChangeArrowheads="1"/>
          </p:cNvSpPr>
          <p:nvPr>
            <p:ph type="body" idx="1"/>
          </p:nvPr>
        </p:nvSpPr>
        <p:spPr>
          <a:xfrm>
            <a:off x="2209800" y="4648200"/>
            <a:ext cx="7772400" cy="1524000"/>
          </a:xfrm>
        </p:spPr>
        <p:txBody>
          <a:bodyPr/>
          <a:lstStyle/>
          <a:p>
            <a:r>
              <a:rPr lang="en-US"/>
              <a:t>A lens focuses light onto the film</a:t>
            </a:r>
          </a:p>
          <a:p>
            <a:pPr lvl="1"/>
            <a:r>
              <a:rPr lang="en-US"/>
              <a:t>There is a specific distance at which objects are “in focus”</a:t>
            </a:r>
          </a:p>
          <a:p>
            <a:pPr lvl="2"/>
            <a:r>
              <a:rPr lang="en-US"/>
              <a:t>other points project to a “circle of confusion” in the image</a:t>
            </a:r>
          </a:p>
        </p:txBody>
      </p:sp>
      <p:pic>
        <p:nvPicPr>
          <p:cNvPr id="37892" name="Picture 4" descr="image-lens"/>
          <p:cNvPicPr>
            <a:picLocks noChangeAspect="1" noChangeArrowheads="1"/>
          </p:cNvPicPr>
          <p:nvPr/>
        </p:nvPicPr>
        <p:blipFill>
          <a:blip r:embed="rId3" cstate="print"/>
          <a:srcRect/>
          <a:stretch>
            <a:fillRect/>
          </a:stretch>
        </p:blipFill>
        <p:spPr bwMode="auto">
          <a:xfrm>
            <a:off x="3278188" y="1752601"/>
            <a:ext cx="5484812" cy="2360613"/>
          </a:xfrm>
          <a:prstGeom prst="rect">
            <a:avLst/>
          </a:prstGeom>
          <a:noFill/>
          <a:ln w="9525">
            <a:noFill/>
            <a:miter lim="800000"/>
            <a:headEnd/>
            <a:tailEnd/>
          </a:ln>
        </p:spPr>
      </p:pic>
      <p:sp>
        <p:nvSpPr>
          <p:cNvPr id="37893" name="Line 5"/>
          <p:cNvSpPr>
            <a:spLocks noChangeShapeType="1"/>
          </p:cNvSpPr>
          <p:nvPr/>
        </p:nvSpPr>
        <p:spPr bwMode="auto">
          <a:xfrm>
            <a:off x="3840164" y="2303463"/>
            <a:ext cx="4702175" cy="1643062"/>
          </a:xfrm>
          <a:prstGeom prst="line">
            <a:avLst/>
          </a:prstGeom>
          <a:noFill/>
          <a:ln w="19050">
            <a:solidFill>
              <a:srgbClr val="FF0000"/>
            </a:solidFill>
            <a:round/>
            <a:headEnd/>
            <a:tailEnd type="triangle" w="med" len="med"/>
          </a:ln>
        </p:spPr>
        <p:txBody>
          <a:bodyPr/>
          <a:lstStyle/>
          <a:p>
            <a:endParaRPr lang="en-US"/>
          </a:p>
        </p:txBody>
      </p:sp>
      <p:sp>
        <p:nvSpPr>
          <p:cNvPr id="37894" name="Oval 6"/>
          <p:cNvSpPr>
            <a:spLocks noChangeArrowheads="1"/>
          </p:cNvSpPr>
          <p:nvPr/>
        </p:nvSpPr>
        <p:spPr bwMode="auto">
          <a:xfrm>
            <a:off x="3795713" y="2271713"/>
            <a:ext cx="76200" cy="76200"/>
          </a:xfrm>
          <a:prstGeom prst="ellipse">
            <a:avLst/>
          </a:prstGeom>
          <a:solidFill>
            <a:srgbClr val="FF0000"/>
          </a:solidFill>
          <a:ln w="9525">
            <a:solidFill>
              <a:schemeClr val="tx1"/>
            </a:solidFill>
            <a:round/>
            <a:headEnd/>
            <a:tailEnd/>
          </a:ln>
        </p:spPr>
        <p:txBody>
          <a:bodyPr wrap="none" anchor="ctr"/>
          <a:lstStyle/>
          <a:p>
            <a:endParaRPr lang="en-US"/>
          </a:p>
        </p:txBody>
      </p:sp>
      <p:sp>
        <p:nvSpPr>
          <p:cNvPr id="37895" name="Oval 7"/>
          <p:cNvSpPr>
            <a:spLocks noChangeArrowheads="1"/>
          </p:cNvSpPr>
          <p:nvPr/>
        </p:nvSpPr>
        <p:spPr bwMode="auto">
          <a:xfrm>
            <a:off x="4113213" y="2879725"/>
            <a:ext cx="76200" cy="76200"/>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37896" name="Line 8"/>
          <p:cNvSpPr>
            <a:spLocks noChangeShapeType="1"/>
          </p:cNvSpPr>
          <p:nvPr/>
        </p:nvSpPr>
        <p:spPr bwMode="auto">
          <a:xfrm>
            <a:off x="3840164" y="2303464"/>
            <a:ext cx="2332037" cy="211137"/>
          </a:xfrm>
          <a:prstGeom prst="line">
            <a:avLst/>
          </a:prstGeom>
          <a:noFill/>
          <a:ln w="19050">
            <a:solidFill>
              <a:srgbClr val="FF0000"/>
            </a:solidFill>
            <a:round/>
            <a:headEnd/>
            <a:tailEnd/>
          </a:ln>
        </p:spPr>
        <p:txBody>
          <a:bodyPr/>
          <a:lstStyle/>
          <a:p>
            <a:endParaRPr lang="en-US"/>
          </a:p>
        </p:txBody>
      </p:sp>
      <p:sp>
        <p:nvSpPr>
          <p:cNvPr id="37897" name="Line 9"/>
          <p:cNvSpPr>
            <a:spLocks noChangeShapeType="1"/>
          </p:cNvSpPr>
          <p:nvPr/>
        </p:nvSpPr>
        <p:spPr bwMode="auto">
          <a:xfrm>
            <a:off x="6172200" y="2514601"/>
            <a:ext cx="2370138" cy="1431925"/>
          </a:xfrm>
          <a:prstGeom prst="line">
            <a:avLst/>
          </a:prstGeom>
          <a:noFill/>
          <a:ln w="19050">
            <a:solidFill>
              <a:srgbClr val="FF0000"/>
            </a:solidFill>
            <a:round/>
            <a:headEnd/>
            <a:tailEnd type="triangle" w="med" len="med"/>
          </a:ln>
        </p:spPr>
        <p:txBody>
          <a:bodyPr/>
          <a:lstStyle/>
          <a:p>
            <a:endParaRPr lang="en-US"/>
          </a:p>
        </p:txBody>
      </p:sp>
      <p:grpSp>
        <p:nvGrpSpPr>
          <p:cNvPr id="37898" name="Group 10"/>
          <p:cNvGrpSpPr>
            <a:grpSpLocks/>
          </p:cNvGrpSpPr>
          <p:nvPr/>
        </p:nvGrpSpPr>
        <p:grpSpPr bwMode="auto">
          <a:xfrm>
            <a:off x="3840164" y="2303463"/>
            <a:ext cx="4702175" cy="1643062"/>
            <a:chOff x="1459" y="1451"/>
            <a:chExt cx="2962" cy="1035"/>
          </a:xfrm>
        </p:grpSpPr>
        <p:grpSp>
          <p:nvGrpSpPr>
            <p:cNvPr id="37915" name="Group 11"/>
            <p:cNvGrpSpPr>
              <a:grpSpLocks/>
            </p:cNvGrpSpPr>
            <p:nvPr/>
          </p:nvGrpSpPr>
          <p:grpSpPr bwMode="auto">
            <a:xfrm>
              <a:off x="1459" y="1451"/>
              <a:ext cx="2962" cy="1035"/>
              <a:chOff x="1459" y="1451"/>
              <a:chExt cx="2962" cy="1035"/>
            </a:xfrm>
          </p:grpSpPr>
          <p:sp>
            <p:nvSpPr>
              <p:cNvPr id="37919" name="Line 12"/>
              <p:cNvSpPr>
                <a:spLocks noChangeShapeType="1"/>
              </p:cNvSpPr>
              <p:nvPr/>
            </p:nvSpPr>
            <p:spPr bwMode="auto">
              <a:xfrm>
                <a:off x="1459" y="1451"/>
                <a:ext cx="1465" cy="235"/>
              </a:xfrm>
              <a:prstGeom prst="line">
                <a:avLst/>
              </a:prstGeom>
              <a:noFill/>
              <a:ln w="19050">
                <a:solidFill>
                  <a:srgbClr val="FF0000"/>
                </a:solidFill>
                <a:round/>
                <a:headEnd/>
                <a:tailEnd/>
              </a:ln>
            </p:spPr>
            <p:txBody>
              <a:bodyPr/>
              <a:lstStyle/>
              <a:p>
                <a:endParaRPr lang="en-US"/>
              </a:p>
            </p:txBody>
          </p:sp>
          <p:sp>
            <p:nvSpPr>
              <p:cNvPr id="37920" name="Line 13"/>
              <p:cNvSpPr>
                <a:spLocks noChangeShapeType="1"/>
              </p:cNvSpPr>
              <p:nvPr/>
            </p:nvSpPr>
            <p:spPr bwMode="auto">
              <a:xfrm>
                <a:off x="2924" y="1686"/>
                <a:ext cx="1497" cy="800"/>
              </a:xfrm>
              <a:prstGeom prst="line">
                <a:avLst/>
              </a:prstGeom>
              <a:noFill/>
              <a:ln w="19050">
                <a:solidFill>
                  <a:srgbClr val="FF0000"/>
                </a:solidFill>
                <a:round/>
                <a:headEnd/>
                <a:tailEnd type="triangle" w="med" len="med"/>
              </a:ln>
            </p:spPr>
            <p:txBody>
              <a:bodyPr/>
              <a:lstStyle/>
              <a:p>
                <a:endParaRPr lang="en-US"/>
              </a:p>
            </p:txBody>
          </p:sp>
        </p:grpSp>
        <p:grpSp>
          <p:nvGrpSpPr>
            <p:cNvPr id="37916" name="Group 14"/>
            <p:cNvGrpSpPr>
              <a:grpSpLocks/>
            </p:cNvGrpSpPr>
            <p:nvPr/>
          </p:nvGrpSpPr>
          <p:grpSpPr bwMode="auto">
            <a:xfrm>
              <a:off x="1459" y="1451"/>
              <a:ext cx="2962" cy="1035"/>
              <a:chOff x="1459" y="1451"/>
              <a:chExt cx="2962" cy="1035"/>
            </a:xfrm>
          </p:grpSpPr>
          <p:sp>
            <p:nvSpPr>
              <p:cNvPr id="37917" name="Line 15"/>
              <p:cNvSpPr>
                <a:spLocks noChangeShapeType="1"/>
              </p:cNvSpPr>
              <p:nvPr/>
            </p:nvSpPr>
            <p:spPr bwMode="auto">
              <a:xfrm>
                <a:off x="1459" y="1451"/>
                <a:ext cx="1465" cy="363"/>
              </a:xfrm>
              <a:prstGeom prst="line">
                <a:avLst/>
              </a:prstGeom>
              <a:noFill/>
              <a:ln w="19050">
                <a:solidFill>
                  <a:srgbClr val="FF0000"/>
                </a:solidFill>
                <a:round/>
                <a:headEnd/>
                <a:tailEnd/>
              </a:ln>
            </p:spPr>
            <p:txBody>
              <a:bodyPr/>
              <a:lstStyle/>
              <a:p>
                <a:endParaRPr lang="en-US"/>
              </a:p>
            </p:txBody>
          </p:sp>
          <p:sp>
            <p:nvSpPr>
              <p:cNvPr id="37918" name="Line 16"/>
              <p:cNvSpPr>
                <a:spLocks noChangeShapeType="1"/>
              </p:cNvSpPr>
              <p:nvPr/>
            </p:nvSpPr>
            <p:spPr bwMode="auto">
              <a:xfrm>
                <a:off x="2924" y="1814"/>
                <a:ext cx="1497" cy="672"/>
              </a:xfrm>
              <a:prstGeom prst="line">
                <a:avLst/>
              </a:prstGeom>
              <a:noFill/>
              <a:ln w="19050">
                <a:solidFill>
                  <a:srgbClr val="FF0000"/>
                </a:solidFill>
                <a:round/>
                <a:headEnd/>
                <a:tailEnd type="triangle" w="med" len="med"/>
              </a:ln>
            </p:spPr>
            <p:txBody>
              <a:bodyPr/>
              <a:lstStyle/>
              <a:p>
                <a:endParaRPr lang="en-US"/>
              </a:p>
            </p:txBody>
          </p:sp>
        </p:grpSp>
      </p:grpSp>
      <p:grpSp>
        <p:nvGrpSpPr>
          <p:cNvPr id="5" name="Group 17"/>
          <p:cNvGrpSpPr>
            <a:grpSpLocks/>
          </p:cNvGrpSpPr>
          <p:nvPr/>
        </p:nvGrpSpPr>
        <p:grpSpPr bwMode="auto">
          <a:xfrm>
            <a:off x="4144963" y="2676526"/>
            <a:ext cx="4419600" cy="752475"/>
            <a:chOff x="1651" y="1686"/>
            <a:chExt cx="2784" cy="474"/>
          </a:xfrm>
        </p:grpSpPr>
        <p:sp>
          <p:nvSpPr>
            <p:cNvPr id="37907" name="Line 18"/>
            <p:cNvSpPr>
              <a:spLocks noChangeShapeType="1"/>
            </p:cNvSpPr>
            <p:nvPr/>
          </p:nvSpPr>
          <p:spPr bwMode="auto">
            <a:xfrm>
              <a:off x="1651" y="1835"/>
              <a:ext cx="2784" cy="288"/>
            </a:xfrm>
            <a:prstGeom prst="line">
              <a:avLst/>
            </a:prstGeom>
            <a:noFill/>
            <a:ln w="19050">
              <a:solidFill>
                <a:schemeClr val="folHlink"/>
              </a:solidFill>
              <a:round/>
              <a:headEnd/>
              <a:tailEnd type="triangle" w="med" len="med"/>
            </a:ln>
          </p:spPr>
          <p:txBody>
            <a:bodyPr/>
            <a:lstStyle/>
            <a:p>
              <a:endParaRPr lang="en-US"/>
            </a:p>
          </p:txBody>
        </p:sp>
        <p:grpSp>
          <p:nvGrpSpPr>
            <p:cNvPr id="37908" name="Group 19"/>
            <p:cNvGrpSpPr>
              <a:grpSpLocks/>
            </p:cNvGrpSpPr>
            <p:nvPr/>
          </p:nvGrpSpPr>
          <p:grpSpPr bwMode="auto">
            <a:xfrm>
              <a:off x="1651" y="1686"/>
              <a:ext cx="2778" cy="474"/>
              <a:chOff x="1651" y="1686"/>
              <a:chExt cx="2778" cy="474"/>
            </a:xfrm>
          </p:grpSpPr>
          <p:sp>
            <p:nvSpPr>
              <p:cNvPr id="37909" name="Line 20"/>
              <p:cNvSpPr>
                <a:spLocks noChangeShapeType="1"/>
              </p:cNvSpPr>
              <p:nvPr/>
            </p:nvSpPr>
            <p:spPr bwMode="auto">
              <a:xfrm>
                <a:off x="1651" y="1835"/>
                <a:ext cx="1273" cy="288"/>
              </a:xfrm>
              <a:prstGeom prst="line">
                <a:avLst/>
              </a:prstGeom>
              <a:noFill/>
              <a:ln w="19050">
                <a:solidFill>
                  <a:schemeClr val="folHlink"/>
                </a:solidFill>
                <a:round/>
                <a:headEnd/>
                <a:tailEnd/>
              </a:ln>
            </p:spPr>
            <p:txBody>
              <a:bodyPr/>
              <a:lstStyle/>
              <a:p>
                <a:endParaRPr lang="en-US"/>
              </a:p>
            </p:txBody>
          </p:sp>
          <p:sp>
            <p:nvSpPr>
              <p:cNvPr id="37910" name="Line 21"/>
              <p:cNvSpPr>
                <a:spLocks noChangeShapeType="1"/>
              </p:cNvSpPr>
              <p:nvPr/>
            </p:nvSpPr>
            <p:spPr bwMode="auto">
              <a:xfrm>
                <a:off x="2924" y="2123"/>
                <a:ext cx="1505" cy="37"/>
              </a:xfrm>
              <a:prstGeom prst="line">
                <a:avLst/>
              </a:prstGeom>
              <a:noFill/>
              <a:ln w="19050">
                <a:solidFill>
                  <a:schemeClr val="folHlink"/>
                </a:solidFill>
                <a:round/>
                <a:headEnd/>
                <a:tailEnd type="triangle" w="med" len="med"/>
              </a:ln>
            </p:spPr>
            <p:txBody>
              <a:bodyPr/>
              <a:lstStyle/>
              <a:p>
                <a:endParaRPr lang="en-US"/>
              </a:p>
            </p:txBody>
          </p:sp>
          <p:sp>
            <p:nvSpPr>
              <p:cNvPr id="37911" name="Line 22"/>
              <p:cNvSpPr>
                <a:spLocks noChangeShapeType="1"/>
              </p:cNvSpPr>
              <p:nvPr/>
            </p:nvSpPr>
            <p:spPr bwMode="auto">
              <a:xfrm>
                <a:off x="1651" y="1835"/>
                <a:ext cx="1273" cy="0"/>
              </a:xfrm>
              <a:prstGeom prst="line">
                <a:avLst/>
              </a:prstGeom>
              <a:noFill/>
              <a:ln w="19050">
                <a:solidFill>
                  <a:schemeClr val="folHlink"/>
                </a:solidFill>
                <a:round/>
                <a:headEnd/>
                <a:tailEnd/>
              </a:ln>
            </p:spPr>
            <p:txBody>
              <a:bodyPr/>
              <a:lstStyle/>
              <a:p>
                <a:endParaRPr lang="en-US"/>
              </a:p>
            </p:txBody>
          </p:sp>
          <p:sp>
            <p:nvSpPr>
              <p:cNvPr id="37912" name="Line 23"/>
              <p:cNvSpPr>
                <a:spLocks noChangeShapeType="1"/>
              </p:cNvSpPr>
              <p:nvPr/>
            </p:nvSpPr>
            <p:spPr bwMode="auto">
              <a:xfrm>
                <a:off x="2924" y="1835"/>
                <a:ext cx="1497" cy="265"/>
              </a:xfrm>
              <a:prstGeom prst="line">
                <a:avLst/>
              </a:prstGeom>
              <a:noFill/>
              <a:ln w="19050">
                <a:solidFill>
                  <a:schemeClr val="folHlink"/>
                </a:solidFill>
                <a:round/>
                <a:headEnd/>
                <a:tailEnd type="triangle" w="med" len="med"/>
              </a:ln>
            </p:spPr>
            <p:txBody>
              <a:bodyPr/>
              <a:lstStyle/>
              <a:p>
                <a:endParaRPr lang="en-US"/>
              </a:p>
            </p:txBody>
          </p:sp>
          <p:sp>
            <p:nvSpPr>
              <p:cNvPr id="37913" name="Line 24"/>
              <p:cNvSpPr>
                <a:spLocks noChangeShapeType="1"/>
              </p:cNvSpPr>
              <p:nvPr/>
            </p:nvSpPr>
            <p:spPr bwMode="auto">
              <a:xfrm flipV="1">
                <a:off x="1651" y="1686"/>
                <a:ext cx="1273" cy="149"/>
              </a:xfrm>
              <a:prstGeom prst="line">
                <a:avLst/>
              </a:prstGeom>
              <a:noFill/>
              <a:ln w="19050">
                <a:solidFill>
                  <a:schemeClr val="folHlink"/>
                </a:solidFill>
                <a:round/>
                <a:headEnd/>
                <a:tailEnd/>
              </a:ln>
            </p:spPr>
            <p:txBody>
              <a:bodyPr/>
              <a:lstStyle/>
              <a:p>
                <a:endParaRPr lang="en-US"/>
              </a:p>
            </p:txBody>
          </p:sp>
          <p:sp>
            <p:nvSpPr>
              <p:cNvPr id="37914" name="Line 25"/>
              <p:cNvSpPr>
                <a:spLocks noChangeShapeType="1"/>
              </p:cNvSpPr>
              <p:nvPr/>
            </p:nvSpPr>
            <p:spPr bwMode="auto">
              <a:xfrm>
                <a:off x="2924" y="1686"/>
                <a:ext cx="1497" cy="392"/>
              </a:xfrm>
              <a:prstGeom prst="line">
                <a:avLst/>
              </a:prstGeom>
              <a:noFill/>
              <a:ln w="19050">
                <a:solidFill>
                  <a:schemeClr val="folHlink"/>
                </a:solidFill>
                <a:round/>
                <a:headEnd/>
                <a:tailEnd type="triangle" w="med" len="med"/>
              </a:ln>
            </p:spPr>
            <p:txBody>
              <a:bodyPr/>
              <a:lstStyle/>
              <a:p>
                <a:endParaRPr lang="en-US"/>
              </a:p>
            </p:txBody>
          </p:sp>
        </p:grpSp>
      </p:grpSp>
      <p:sp>
        <p:nvSpPr>
          <p:cNvPr id="37900" name="Oval 26"/>
          <p:cNvSpPr>
            <a:spLocks noChangeArrowheads="1"/>
          </p:cNvSpPr>
          <p:nvPr/>
        </p:nvSpPr>
        <p:spPr bwMode="auto">
          <a:xfrm>
            <a:off x="6132513" y="3067050"/>
            <a:ext cx="88900" cy="88900"/>
          </a:xfrm>
          <a:prstGeom prst="ellipse">
            <a:avLst/>
          </a:prstGeom>
          <a:solidFill>
            <a:schemeClr val="tx1"/>
          </a:solidFill>
          <a:ln w="9525">
            <a:solidFill>
              <a:schemeClr val="tx1"/>
            </a:solidFill>
            <a:round/>
            <a:headEnd/>
            <a:tailEnd/>
          </a:ln>
        </p:spPr>
        <p:txBody>
          <a:bodyPr wrap="none" anchor="ctr"/>
          <a:lstStyle/>
          <a:p>
            <a:endParaRPr lang="en-US"/>
          </a:p>
        </p:txBody>
      </p:sp>
      <p:grpSp>
        <p:nvGrpSpPr>
          <p:cNvPr id="7" name="Group 27"/>
          <p:cNvGrpSpPr>
            <a:grpSpLocks/>
          </p:cNvGrpSpPr>
          <p:nvPr/>
        </p:nvGrpSpPr>
        <p:grpSpPr bwMode="auto">
          <a:xfrm>
            <a:off x="8610600" y="3321050"/>
            <a:ext cx="1638300" cy="641350"/>
            <a:chOff x="4464" y="2092"/>
            <a:chExt cx="1032" cy="404"/>
          </a:xfrm>
        </p:grpSpPr>
        <p:sp>
          <p:nvSpPr>
            <p:cNvPr id="37905" name="Text Box 28"/>
            <p:cNvSpPr txBox="1">
              <a:spLocks noChangeArrowheads="1"/>
            </p:cNvSpPr>
            <p:nvPr/>
          </p:nvSpPr>
          <p:spPr bwMode="auto">
            <a:xfrm>
              <a:off x="4716" y="2092"/>
              <a:ext cx="780" cy="404"/>
            </a:xfrm>
            <a:prstGeom prst="rect">
              <a:avLst/>
            </a:prstGeom>
            <a:noFill/>
            <a:ln w="9525">
              <a:noFill/>
              <a:miter lim="800000"/>
              <a:headEnd/>
              <a:tailEnd/>
            </a:ln>
          </p:spPr>
          <p:txBody>
            <a:bodyPr wrap="none">
              <a:spAutoFit/>
            </a:bodyPr>
            <a:lstStyle/>
            <a:p>
              <a:pPr algn="ctr"/>
              <a:r>
                <a:rPr lang="en-US" sz="1800"/>
                <a:t>“circle of </a:t>
              </a:r>
            </a:p>
            <a:p>
              <a:pPr algn="ctr"/>
              <a:r>
                <a:rPr lang="en-US" sz="1800"/>
                <a:t>confusion”</a:t>
              </a:r>
            </a:p>
          </p:txBody>
        </p:sp>
        <p:sp>
          <p:nvSpPr>
            <p:cNvPr id="37906" name="Line 29"/>
            <p:cNvSpPr>
              <a:spLocks noChangeShapeType="1"/>
            </p:cNvSpPr>
            <p:nvPr/>
          </p:nvSpPr>
          <p:spPr bwMode="auto">
            <a:xfrm flipH="1" flipV="1">
              <a:off x="4464" y="2160"/>
              <a:ext cx="336" cy="96"/>
            </a:xfrm>
            <a:prstGeom prst="line">
              <a:avLst/>
            </a:prstGeom>
            <a:noFill/>
            <a:ln w="9525">
              <a:solidFill>
                <a:schemeClr val="tx1"/>
              </a:solidFill>
              <a:round/>
              <a:headEnd/>
              <a:tailEnd type="triangle" w="med" len="med"/>
            </a:ln>
          </p:spPr>
          <p:txBody>
            <a:bodyPr/>
            <a:lstStyle/>
            <a:p>
              <a:endParaRPr lang="en-US"/>
            </a:p>
          </p:txBody>
        </p:sp>
      </p:grpSp>
      <p:sp>
        <p:nvSpPr>
          <p:cNvPr id="37902" name="Text Box 30"/>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sp>
        <p:nvSpPr>
          <p:cNvPr id="37903" name="Line 31"/>
          <p:cNvSpPr>
            <a:spLocks noChangeShapeType="1"/>
          </p:cNvSpPr>
          <p:nvPr/>
        </p:nvSpPr>
        <p:spPr bwMode="auto">
          <a:xfrm flipV="1">
            <a:off x="3810000" y="2286000"/>
            <a:ext cx="2362200" cy="0"/>
          </a:xfrm>
          <a:prstGeom prst="line">
            <a:avLst/>
          </a:prstGeom>
          <a:noFill/>
          <a:ln w="19050">
            <a:solidFill>
              <a:srgbClr val="FF0000"/>
            </a:solidFill>
            <a:round/>
            <a:headEnd/>
            <a:tailEnd/>
          </a:ln>
        </p:spPr>
        <p:txBody>
          <a:bodyPr/>
          <a:lstStyle/>
          <a:p>
            <a:endParaRPr lang="en-US"/>
          </a:p>
        </p:txBody>
      </p:sp>
      <p:sp>
        <p:nvSpPr>
          <p:cNvPr id="37904" name="Line 32"/>
          <p:cNvSpPr>
            <a:spLocks noChangeShapeType="1"/>
          </p:cNvSpPr>
          <p:nvPr/>
        </p:nvSpPr>
        <p:spPr bwMode="auto">
          <a:xfrm>
            <a:off x="6172200" y="2286000"/>
            <a:ext cx="2362200" cy="1676400"/>
          </a:xfrm>
          <a:prstGeom prst="line">
            <a:avLst/>
          </a:prstGeom>
          <a:noFill/>
          <a:ln w="19050">
            <a:solidFill>
              <a:srgbClr val="FF0000"/>
            </a:solidFill>
            <a:round/>
            <a:headEnd/>
            <a:tailEnd type="triangle" w="med" len="med"/>
          </a:ln>
        </p:spPr>
        <p:txBody>
          <a:bodyPr/>
          <a:lstStyle/>
          <a:p>
            <a:endParaRPr lang="en-US"/>
          </a:p>
        </p:txBody>
      </p:sp>
    </p:spTree>
    <p:extLst>
      <p:ext uri="{BB962C8B-B14F-4D97-AF65-F5344CB8AC3E}">
        <p14:creationId xmlns:p14="http://schemas.microsoft.com/office/powerpoint/2010/main" val="234994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a:t>Thin Lens Formula</a:t>
            </a:r>
          </a:p>
        </p:txBody>
      </p:sp>
      <p:sp>
        <p:nvSpPr>
          <p:cNvPr id="21" name="Content Placeholder 20"/>
          <p:cNvSpPr>
            <a:spLocks noGrp="1"/>
          </p:cNvSpPr>
          <p:nvPr>
            <p:ph idx="1"/>
          </p:nvPr>
        </p:nvSpPr>
        <p:spPr/>
        <p:txBody>
          <a:bodyPr/>
          <a:lstStyle/>
          <a:p>
            <a:pPr>
              <a:buFont typeface="Arial" pitchFamily="34" charset="0"/>
              <a:buChar char="•"/>
            </a:pPr>
            <a:r>
              <a:rPr lang="en-US" sz="2400" dirty="0">
                <a:latin typeface="Times New Roman" pitchFamily="18" charset="0"/>
                <a:cs typeface="Times New Roman" pitchFamily="18" charset="0"/>
              </a:rPr>
              <a:t>What is the relation between the focal length ( </a:t>
            </a:r>
            <a:r>
              <a:rPr lang="en-US" sz="2400" i="1" dirty="0">
                <a:latin typeface="Times New Roman" pitchFamily="18" charset="0"/>
                <a:cs typeface="Times New Roman" pitchFamily="18" charset="0"/>
              </a:rPr>
              <a:t>f </a:t>
            </a:r>
            <a:r>
              <a:rPr lang="en-US" sz="2400" dirty="0">
                <a:latin typeface="Times New Roman" pitchFamily="18" charset="0"/>
                <a:cs typeface="Times New Roman" pitchFamily="18" charset="0"/>
              </a:rPr>
              <a:t>),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the distance of the object from the optical center (</a:t>
            </a:r>
            <a:r>
              <a:rPr lang="en-US" sz="2400" i="1" dirty="0">
                <a:latin typeface="Times New Roman" pitchFamily="18" charset="0"/>
                <a:cs typeface="Times New Roman" pitchFamily="18" charset="0"/>
              </a:rPr>
              <a:t>D</a:t>
            </a:r>
            <a:r>
              <a:rPr lang="en-US" sz="2400" dirty="0">
                <a:latin typeface="Times New Roman" pitchFamily="18" charset="0"/>
                <a:cs typeface="Times New Roman" pitchFamily="18" charset="0"/>
              </a:rPr>
              <a:t>),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and the distance at which the object will be in focus (</a:t>
            </a:r>
            <a:r>
              <a:rPr lang="en-US" sz="2400" i="1" dirty="0">
                <a:latin typeface="Times New Roman" pitchFamily="18" charset="0"/>
                <a:cs typeface="Times New Roman" pitchFamily="18" charset="0"/>
              </a:rPr>
              <a:t>D</a:t>
            </a:r>
            <a:r>
              <a:rPr lang="en-US" sz="2400" dirty="0">
                <a:latin typeface="Times New Roman" pitchFamily="18" charset="0"/>
                <a:cs typeface="Times New Roman" pitchFamily="18" charset="0"/>
              </a:rPr>
              <a:t>′)?</a:t>
            </a:r>
          </a:p>
        </p:txBody>
      </p:sp>
      <p:sp>
        <p:nvSpPr>
          <p:cNvPr id="38916" name="Oval 4"/>
          <p:cNvSpPr>
            <a:spLocks noChangeArrowheads="1"/>
          </p:cNvSpPr>
          <p:nvPr/>
        </p:nvSpPr>
        <p:spPr bwMode="auto">
          <a:xfrm>
            <a:off x="658177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8917" name="Line 5"/>
          <p:cNvSpPr>
            <a:spLocks noChangeShapeType="1"/>
          </p:cNvSpPr>
          <p:nvPr/>
        </p:nvSpPr>
        <p:spPr bwMode="auto">
          <a:xfrm flipH="1" flipV="1">
            <a:off x="2489201" y="4400550"/>
            <a:ext cx="6727825" cy="0"/>
          </a:xfrm>
          <a:prstGeom prst="line">
            <a:avLst/>
          </a:prstGeom>
          <a:noFill/>
          <a:ln w="28575">
            <a:solidFill>
              <a:srgbClr val="000000"/>
            </a:solidFill>
            <a:round/>
            <a:headEnd/>
            <a:tailEnd type="none" w="med" len="lg"/>
          </a:ln>
        </p:spPr>
        <p:txBody>
          <a:bodyPr lIns="64008" tIns="27432" rIns="64008" bIns="27432" anchor="ctr">
            <a:spAutoFit/>
          </a:bodyPr>
          <a:lstStyle/>
          <a:p>
            <a:endParaRPr lang="en-US"/>
          </a:p>
        </p:txBody>
      </p:sp>
      <p:sp>
        <p:nvSpPr>
          <p:cNvPr id="38918" name="Line 6"/>
          <p:cNvSpPr>
            <a:spLocks noChangeShapeType="1"/>
          </p:cNvSpPr>
          <p:nvPr/>
        </p:nvSpPr>
        <p:spPr bwMode="auto">
          <a:xfrm flipH="1">
            <a:off x="2489200" y="2873375"/>
            <a:ext cx="6103938" cy="201295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38919" name="Oval 7"/>
          <p:cNvSpPr>
            <a:spLocks noChangeArrowheads="1"/>
          </p:cNvSpPr>
          <p:nvPr/>
        </p:nvSpPr>
        <p:spPr bwMode="auto">
          <a:xfrm>
            <a:off x="6581775" y="3199431"/>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8920" name="Oval 8"/>
          <p:cNvSpPr>
            <a:spLocks noChangeArrowheads="1"/>
          </p:cNvSpPr>
          <p:nvPr/>
        </p:nvSpPr>
        <p:spPr bwMode="auto">
          <a:xfrm>
            <a:off x="3806826" y="4171774"/>
            <a:ext cx="207963" cy="597253"/>
          </a:xfrm>
          <a:prstGeom prst="ellipse">
            <a:avLst/>
          </a:prstGeom>
          <a:solidFill>
            <a:srgbClr val="02FFFF"/>
          </a:solidFill>
          <a:ln w="28575">
            <a:noFill/>
            <a:round/>
            <a:headEnd/>
            <a:tailEnd type="none" w="med" len="lg"/>
          </a:ln>
        </p:spPr>
        <p:txBody>
          <a:bodyPr lIns="64008" tIns="27432" rIns="64008" bIns="27432" anchor="ctr">
            <a:spAutoFit/>
          </a:bodyPr>
          <a:lstStyle/>
          <a:p>
            <a:pPr eaLnBrk="1" hangingPunct="1"/>
            <a:endParaRPr lang="en-US">
              <a:latin typeface="Times New Roman" pitchFamily="18" charset="0"/>
            </a:endParaRPr>
          </a:p>
        </p:txBody>
      </p:sp>
      <p:sp>
        <p:nvSpPr>
          <p:cNvPr id="38921" name="Oval 9"/>
          <p:cNvSpPr>
            <a:spLocks noChangeArrowheads="1"/>
          </p:cNvSpPr>
          <p:nvPr/>
        </p:nvSpPr>
        <p:spPr bwMode="auto">
          <a:xfrm>
            <a:off x="290512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8922" name="Line 10"/>
          <p:cNvSpPr>
            <a:spLocks noChangeShapeType="1"/>
          </p:cNvSpPr>
          <p:nvPr/>
        </p:nvSpPr>
        <p:spPr bwMode="auto">
          <a:xfrm flipH="1">
            <a:off x="2489201" y="3498851"/>
            <a:ext cx="1387475" cy="1387475"/>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38923" name="Line 11"/>
          <p:cNvSpPr>
            <a:spLocks noChangeShapeType="1"/>
          </p:cNvSpPr>
          <p:nvPr/>
        </p:nvSpPr>
        <p:spPr bwMode="auto">
          <a:xfrm flipH="1" flipV="1">
            <a:off x="3876675" y="3498850"/>
            <a:ext cx="5340350" cy="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38924" name="Line 12"/>
          <p:cNvSpPr>
            <a:spLocks noChangeShapeType="1"/>
          </p:cNvSpPr>
          <p:nvPr/>
        </p:nvSpPr>
        <p:spPr bwMode="auto">
          <a:xfrm>
            <a:off x="2489200"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38925" name="Line 13"/>
          <p:cNvSpPr>
            <a:spLocks noChangeShapeType="1"/>
          </p:cNvSpPr>
          <p:nvPr/>
        </p:nvSpPr>
        <p:spPr bwMode="auto">
          <a:xfrm>
            <a:off x="6651625"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38926" name="Text Box 14"/>
          <p:cNvSpPr txBox="1">
            <a:spLocks noChangeArrowheads="1"/>
          </p:cNvSpPr>
          <p:nvPr/>
        </p:nvSpPr>
        <p:spPr bwMode="auto">
          <a:xfrm>
            <a:off x="3048000" y="3048000"/>
            <a:ext cx="3365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f</a:t>
            </a:r>
          </a:p>
        </p:txBody>
      </p:sp>
      <p:sp>
        <p:nvSpPr>
          <p:cNvPr id="38927" name="Line 15"/>
          <p:cNvSpPr>
            <a:spLocks noChangeShapeType="1"/>
          </p:cNvSpPr>
          <p:nvPr/>
        </p:nvSpPr>
        <p:spPr bwMode="auto">
          <a:xfrm flipH="1">
            <a:off x="4038600" y="3016250"/>
            <a:ext cx="2590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38928" name="Text Box 16"/>
          <p:cNvSpPr txBox="1">
            <a:spLocks noChangeArrowheads="1"/>
          </p:cNvSpPr>
          <p:nvPr/>
        </p:nvSpPr>
        <p:spPr bwMode="auto">
          <a:xfrm>
            <a:off x="4876800" y="2406650"/>
            <a:ext cx="5143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D</a:t>
            </a:r>
          </a:p>
        </p:txBody>
      </p:sp>
      <p:sp>
        <p:nvSpPr>
          <p:cNvPr id="38929" name="Line 17"/>
          <p:cNvSpPr>
            <a:spLocks noChangeShapeType="1"/>
          </p:cNvSpPr>
          <p:nvPr/>
        </p:nvSpPr>
        <p:spPr bwMode="auto">
          <a:xfrm flipH="1">
            <a:off x="2514601" y="3021013"/>
            <a:ext cx="1477963"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38930" name="Text Box 18"/>
          <p:cNvSpPr txBox="1">
            <a:spLocks noChangeArrowheads="1"/>
          </p:cNvSpPr>
          <p:nvPr/>
        </p:nvSpPr>
        <p:spPr bwMode="auto">
          <a:xfrm>
            <a:off x="2743200" y="2286001"/>
            <a:ext cx="619080" cy="646331"/>
          </a:xfrm>
          <a:prstGeom prst="rect">
            <a:avLst/>
          </a:prstGeom>
          <a:noFill/>
          <a:ln w="12700">
            <a:noFill/>
            <a:miter lim="800000"/>
            <a:headEnd/>
            <a:tailEnd/>
          </a:ln>
        </p:spPr>
        <p:txBody>
          <a:bodyPr wrap="none">
            <a:spAutoFit/>
          </a:bodyPr>
          <a:lstStyle/>
          <a:p>
            <a:pPr eaLnBrk="1" hangingPunct="1">
              <a:spcBef>
                <a:spcPct val="50000"/>
              </a:spcBef>
            </a:pPr>
            <a:r>
              <a:rPr lang="en-US" sz="3600" b="1" i="1" dirty="0">
                <a:solidFill>
                  <a:srgbClr val="0000FF"/>
                </a:solidFill>
                <a:latin typeface="Times New Roman" pitchFamily="18" charset="0"/>
              </a:rPr>
              <a:t>D</a:t>
            </a:r>
            <a:r>
              <a:rPr lang="en-US" sz="3600" dirty="0">
                <a:solidFill>
                  <a:srgbClr val="0000FF"/>
                </a:solidFill>
                <a:latin typeface="Times New Roman" pitchFamily="18" charset="0"/>
                <a:cs typeface="Times New Roman" pitchFamily="18" charset="0"/>
              </a:rPr>
              <a:t>′</a:t>
            </a:r>
            <a:endParaRPr lang="en-US" sz="3600" b="1" i="1" dirty="0">
              <a:solidFill>
                <a:srgbClr val="0000FF"/>
              </a:solidFill>
              <a:latin typeface="Times New Roman" pitchFamily="18" charset="0"/>
            </a:endParaRPr>
          </a:p>
        </p:txBody>
      </p:sp>
      <p:sp>
        <p:nvSpPr>
          <p:cNvPr id="38931" name="Line 19"/>
          <p:cNvSpPr>
            <a:spLocks noChangeShapeType="1"/>
          </p:cNvSpPr>
          <p:nvPr/>
        </p:nvSpPr>
        <p:spPr bwMode="auto">
          <a:xfrm flipH="1">
            <a:off x="2819400" y="3200400"/>
            <a:ext cx="1066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38932" name="Text Box 20"/>
          <p:cNvSpPr txBox="1">
            <a:spLocks noChangeArrowheads="1"/>
          </p:cNvSpPr>
          <p:nvPr/>
        </p:nvSpPr>
        <p:spPr bwMode="auto">
          <a:xfrm>
            <a:off x="8855076" y="6462714"/>
            <a:ext cx="1752403" cy="276999"/>
          </a:xfrm>
          <a:prstGeom prst="rect">
            <a:avLst/>
          </a:prstGeom>
          <a:noFill/>
          <a:ln w="9525">
            <a:noFill/>
            <a:miter lim="800000"/>
            <a:headEnd/>
            <a:tailEnd/>
          </a:ln>
        </p:spPr>
        <p:txBody>
          <a:bodyPr wrap="none">
            <a:spAutoFit/>
          </a:bodyPr>
          <a:lstStyle/>
          <a:p>
            <a:pPr eaLnBrk="1" hangingPunct="1"/>
            <a:r>
              <a:rPr lang="en-US" sz="1200" dirty="0"/>
              <a:t>Slide by </a:t>
            </a:r>
            <a:r>
              <a:rPr lang="en-US" sz="1200" dirty="0" err="1"/>
              <a:t>Frédo</a:t>
            </a:r>
            <a:r>
              <a:rPr lang="en-US" sz="1200" dirty="0"/>
              <a:t> Durand</a:t>
            </a:r>
          </a:p>
        </p:txBody>
      </p:sp>
      <p:sp>
        <p:nvSpPr>
          <p:cNvPr id="22" name="TextBox 21"/>
          <p:cNvSpPr txBox="1"/>
          <p:nvPr/>
        </p:nvSpPr>
        <p:spPr>
          <a:xfrm>
            <a:off x="6172201" y="6019801"/>
            <a:ext cx="934871" cy="461665"/>
          </a:xfrm>
          <a:prstGeom prst="rect">
            <a:avLst/>
          </a:prstGeom>
          <a:noFill/>
        </p:spPr>
        <p:txBody>
          <a:bodyPr wrap="none" rtlCol="0">
            <a:spAutoFit/>
          </a:bodyPr>
          <a:lstStyle/>
          <a:p>
            <a:r>
              <a:rPr lang="en-US" dirty="0">
                <a:latin typeface="Times New Roman" pitchFamily="18" charset="0"/>
                <a:cs typeface="Times New Roman" pitchFamily="18" charset="0"/>
              </a:rPr>
              <a:t>object</a:t>
            </a:r>
          </a:p>
        </p:txBody>
      </p:sp>
      <p:sp>
        <p:nvSpPr>
          <p:cNvPr id="23" name="TextBox 22"/>
          <p:cNvSpPr txBox="1"/>
          <p:nvPr/>
        </p:nvSpPr>
        <p:spPr>
          <a:xfrm>
            <a:off x="1884530" y="5943601"/>
            <a:ext cx="1239671" cy="830997"/>
          </a:xfrm>
          <a:prstGeom prst="rect">
            <a:avLst/>
          </a:prstGeom>
          <a:noFill/>
        </p:spPr>
        <p:txBody>
          <a:bodyPr wrap="square" rtlCol="0">
            <a:spAutoFit/>
          </a:bodyPr>
          <a:lstStyle/>
          <a:p>
            <a:pPr algn="ctr"/>
            <a:r>
              <a:rPr lang="en-US" dirty="0">
                <a:latin typeface="Times New Roman" pitchFamily="18" charset="0"/>
                <a:cs typeface="Times New Roman" pitchFamily="18" charset="0"/>
              </a:rPr>
              <a:t>image plane</a:t>
            </a:r>
          </a:p>
        </p:txBody>
      </p:sp>
      <p:sp>
        <p:nvSpPr>
          <p:cNvPr id="24" name="TextBox 23"/>
          <p:cNvSpPr txBox="1"/>
          <p:nvPr/>
        </p:nvSpPr>
        <p:spPr>
          <a:xfrm>
            <a:off x="3587206" y="6015336"/>
            <a:ext cx="679994" cy="461665"/>
          </a:xfrm>
          <a:prstGeom prst="rect">
            <a:avLst/>
          </a:prstGeom>
          <a:noFill/>
        </p:spPr>
        <p:txBody>
          <a:bodyPr wrap="none" rtlCol="0">
            <a:spAutoFit/>
          </a:bodyPr>
          <a:lstStyle/>
          <a:p>
            <a:r>
              <a:rPr lang="en-US" dirty="0">
                <a:latin typeface="Times New Roman" pitchFamily="18" charset="0"/>
                <a:cs typeface="Times New Roman" pitchFamily="18" charset="0"/>
              </a:rPr>
              <a:t>lens</a:t>
            </a:r>
          </a:p>
        </p:txBody>
      </p:sp>
    </p:spTree>
    <p:extLst>
      <p:ext uri="{BB962C8B-B14F-4D97-AF65-F5344CB8AC3E}">
        <p14:creationId xmlns:p14="http://schemas.microsoft.com/office/powerpoint/2010/main" val="269400124"/>
      </p:ext>
    </p:extLst>
  </p:cSld>
  <p:clrMapOvr>
    <a:masterClrMapping/>
  </p:clrMapOvr>
  <p:transition advTm="285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eaLnBrk="1" hangingPunct="1"/>
            <a:r>
              <a:rPr lang="en-US" dirty="0"/>
              <a:t>Thin Lens Formula</a:t>
            </a:r>
          </a:p>
        </p:txBody>
      </p:sp>
      <p:sp>
        <p:nvSpPr>
          <p:cNvPr id="39940" name="Oval 4"/>
          <p:cNvSpPr>
            <a:spLocks noChangeArrowheads="1"/>
          </p:cNvSpPr>
          <p:nvPr/>
        </p:nvSpPr>
        <p:spPr bwMode="auto">
          <a:xfrm>
            <a:off x="658177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9941" name="Line 5"/>
          <p:cNvSpPr>
            <a:spLocks noChangeShapeType="1"/>
          </p:cNvSpPr>
          <p:nvPr/>
        </p:nvSpPr>
        <p:spPr bwMode="auto">
          <a:xfrm flipH="1" flipV="1">
            <a:off x="2489201" y="4400550"/>
            <a:ext cx="6727825" cy="0"/>
          </a:xfrm>
          <a:prstGeom prst="line">
            <a:avLst/>
          </a:prstGeom>
          <a:noFill/>
          <a:ln w="28575">
            <a:solidFill>
              <a:srgbClr val="000000"/>
            </a:solidFill>
            <a:round/>
            <a:headEnd/>
            <a:tailEnd type="none" w="med" len="lg"/>
          </a:ln>
        </p:spPr>
        <p:txBody>
          <a:bodyPr lIns="64008" tIns="27432" rIns="64008" bIns="27432" anchor="ctr">
            <a:spAutoFit/>
          </a:bodyPr>
          <a:lstStyle/>
          <a:p>
            <a:endParaRPr lang="en-US"/>
          </a:p>
        </p:txBody>
      </p:sp>
      <p:sp>
        <p:nvSpPr>
          <p:cNvPr id="39942" name="Line 6"/>
          <p:cNvSpPr>
            <a:spLocks noChangeShapeType="1"/>
          </p:cNvSpPr>
          <p:nvPr/>
        </p:nvSpPr>
        <p:spPr bwMode="auto">
          <a:xfrm flipH="1">
            <a:off x="2489200" y="2873375"/>
            <a:ext cx="6103938" cy="201295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39943" name="Oval 7"/>
          <p:cNvSpPr>
            <a:spLocks noChangeArrowheads="1"/>
          </p:cNvSpPr>
          <p:nvPr/>
        </p:nvSpPr>
        <p:spPr bwMode="auto">
          <a:xfrm>
            <a:off x="6581775" y="3199431"/>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9944" name="Oval 8"/>
          <p:cNvSpPr>
            <a:spLocks noChangeArrowheads="1"/>
          </p:cNvSpPr>
          <p:nvPr/>
        </p:nvSpPr>
        <p:spPr bwMode="auto">
          <a:xfrm>
            <a:off x="3806826" y="4171774"/>
            <a:ext cx="207963" cy="597253"/>
          </a:xfrm>
          <a:prstGeom prst="ellipse">
            <a:avLst/>
          </a:prstGeom>
          <a:solidFill>
            <a:srgbClr val="02FFFF"/>
          </a:solidFill>
          <a:ln w="28575">
            <a:noFill/>
            <a:round/>
            <a:headEnd/>
            <a:tailEnd type="none" w="med" len="lg"/>
          </a:ln>
        </p:spPr>
        <p:txBody>
          <a:bodyPr lIns="64008" tIns="27432" rIns="64008" bIns="27432" anchor="ctr">
            <a:spAutoFit/>
          </a:bodyPr>
          <a:lstStyle/>
          <a:p>
            <a:pPr eaLnBrk="1" hangingPunct="1"/>
            <a:endParaRPr lang="en-US">
              <a:latin typeface="Times New Roman" pitchFamily="18" charset="0"/>
            </a:endParaRPr>
          </a:p>
        </p:txBody>
      </p:sp>
      <p:sp>
        <p:nvSpPr>
          <p:cNvPr id="39945" name="Oval 9"/>
          <p:cNvSpPr>
            <a:spLocks noChangeArrowheads="1"/>
          </p:cNvSpPr>
          <p:nvPr/>
        </p:nvSpPr>
        <p:spPr bwMode="auto">
          <a:xfrm>
            <a:off x="290512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9946" name="Line 10"/>
          <p:cNvSpPr>
            <a:spLocks noChangeShapeType="1"/>
          </p:cNvSpPr>
          <p:nvPr/>
        </p:nvSpPr>
        <p:spPr bwMode="auto">
          <a:xfrm flipH="1">
            <a:off x="2489201" y="3498851"/>
            <a:ext cx="1387475" cy="1387475"/>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39947" name="Line 11"/>
          <p:cNvSpPr>
            <a:spLocks noChangeShapeType="1"/>
          </p:cNvSpPr>
          <p:nvPr/>
        </p:nvSpPr>
        <p:spPr bwMode="auto">
          <a:xfrm flipH="1" flipV="1">
            <a:off x="3876675" y="3498850"/>
            <a:ext cx="5340350" cy="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39948" name="Line 12"/>
          <p:cNvSpPr>
            <a:spLocks noChangeShapeType="1"/>
          </p:cNvSpPr>
          <p:nvPr/>
        </p:nvSpPr>
        <p:spPr bwMode="auto">
          <a:xfrm>
            <a:off x="2489200"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39949" name="Line 13"/>
          <p:cNvSpPr>
            <a:spLocks noChangeShapeType="1"/>
          </p:cNvSpPr>
          <p:nvPr/>
        </p:nvSpPr>
        <p:spPr bwMode="auto">
          <a:xfrm>
            <a:off x="6651625"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39950" name="Text Box 14"/>
          <p:cNvSpPr txBox="1">
            <a:spLocks noChangeArrowheads="1"/>
          </p:cNvSpPr>
          <p:nvPr/>
        </p:nvSpPr>
        <p:spPr bwMode="auto">
          <a:xfrm>
            <a:off x="3048000" y="3048000"/>
            <a:ext cx="3365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f</a:t>
            </a:r>
          </a:p>
        </p:txBody>
      </p:sp>
      <p:sp>
        <p:nvSpPr>
          <p:cNvPr id="39951" name="Line 15"/>
          <p:cNvSpPr>
            <a:spLocks noChangeShapeType="1"/>
          </p:cNvSpPr>
          <p:nvPr/>
        </p:nvSpPr>
        <p:spPr bwMode="auto">
          <a:xfrm flipH="1">
            <a:off x="4038600" y="3016250"/>
            <a:ext cx="2590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39952" name="Text Box 16"/>
          <p:cNvSpPr txBox="1">
            <a:spLocks noChangeArrowheads="1"/>
          </p:cNvSpPr>
          <p:nvPr/>
        </p:nvSpPr>
        <p:spPr bwMode="auto">
          <a:xfrm>
            <a:off x="4876800" y="2406650"/>
            <a:ext cx="5143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D</a:t>
            </a:r>
          </a:p>
        </p:txBody>
      </p:sp>
      <p:sp>
        <p:nvSpPr>
          <p:cNvPr id="39953" name="Line 17"/>
          <p:cNvSpPr>
            <a:spLocks noChangeShapeType="1"/>
          </p:cNvSpPr>
          <p:nvPr/>
        </p:nvSpPr>
        <p:spPr bwMode="auto">
          <a:xfrm flipH="1">
            <a:off x="2514601" y="3021013"/>
            <a:ext cx="1477963"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39954" name="Text Box 18"/>
          <p:cNvSpPr txBox="1">
            <a:spLocks noChangeArrowheads="1"/>
          </p:cNvSpPr>
          <p:nvPr/>
        </p:nvSpPr>
        <p:spPr bwMode="auto">
          <a:xfrm>
            <a:off x="2743200" y="2286001"/>
            <a:ext cx="619080" cy="646331"/>
          </a:xfrm>
          <a:prstGeom prst="rect">
            <a:avLst/>
          </a:prstGeom>
          <a:noFill/>
          <a:ln w="12700">
            <a:noFill/>
            <a:miter lim="800000"/>
            <a:headEnd/>
            <a:tailEnd/>
          </a:ln>
        </p:spPr>
        <p:txBody>
          <a:bodyPr wrap="none">
            <a:spAutoFit/>
          </a:bodyPr>
          <a:lstStyle/>
          <a:p>
            <a:pPr eaLnBrk="1" hangingPunct="1">
              <a:spcBef>
                <a:spcPct val="50000"/>
              </a:spcBef>
            </a:pPr>
            <a:r>
              <a:rPr lang="en-US" sz="3600" b="1" i="1" dirty="0">
                <a:solidFill>
                  <a:srgbClr val="0000FF"/>
                </a:solidFill>
                <a:latin typeface="Times New Roman" pitchFamily="18" charset="0"/>
              </a:rPr>
              <a:t>D</a:t>
            </a:r>
            <a:r>
              <a:rPr lang="en-US" sz="3600" dirty="0">
                <a:solidFill>
                  <a:srgbClr val="0000FF"/>
                </a:solidFill>
                <a:latin typeface="Times New Roman" pitchFamily="18" charset="0"/>
                <a:cs typeface="Times New Roman" pitchFamily="18" charset="0"/>
              </a:rPr>
              <a:t>′</a:t>
            </a:r>
            <a:endParaRPr lang="en-US" sz="3600" b="1" i="1" dirty="0">
              <a:solidFill>
                <a:srgbClr val="0000FF"/>
              </a:solidFill>
              <a:latin typeface="Times New Roman" pitchFamily="18" charset="0"/>
            </a:endParaRPr>
          </a:p>
        </p:txBody>
      </p:sp>
      <p:sp>
        <p:nvSpPr>
          <p:cNvPr id="39955" name="Line 19"/>
          <p:cNvSpPr>
            <a:spLocks noChangeShapeType="1"/>
          </p:cNvSpPr>
          <p:nvPr/>
        </p:nvSpPr>
        <p:spPr bwMode="auto">
          <a:xfrm flipH="1">
            <a:off x="2819400" y="3200400"/>
            <a:ext cx="1066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39956" name="Text Box 20"/>
          <p:cNvSpPr txBox="1">
            <a:spLocks noChangeArrowheads="1"/>
          </p:cNvSpPr>
          <p:nvPr/>
        </p:nvSpPr>
        <p:spPr bwMode="auto">
          <a:xfrm>
            <a:off x="1965326" y="1108075"/>
            <a:ext cx="3802063" cy="457200"/>
          </a:xfrm>
          <a:prstGeom prst="rect">
            <a:avLst/>
          </a:prstGeom>
          <a:noFill/>
          <a:ln w="12700">
            <a:noFill/>
            <a:miter lim="800000"/>
            <a:headEnd/>
            <a:tailEnd/>
          </a:ln>
        </p:spPr>
        <p:txBody>
          <a:bodyPr wrap="none">
            <a:spAutoFit/>
          </a:bodyPr>
          <a:lstStyle/>
          <a:p>
            <a:pPr eaLnBrk="1" hangingPunct="1">
              <a:spcBef>
                <a:spcPct val="50000"/>
              </a:spcBef>
            </a:pPr>
            <a:r>
              <a:rPr lang="en-US" dirty="0">
                <a:latin typeface="Times New Roman" pitchFamily="18" charset="0"/>
              </a:rPr>
              <a:t>Similar triangles everywhere!</a:t>
            </a:r>
          </a:p>
        </p:txBody>
      </p:sp>
      <p:sp>
        <p:nvSpPr>
          <p:cNvPr id="22" name="Text Box 20"/>
          <p:cNvSpPr txBox="1">
            <a:spLocks noChangeArrowheads="1"/>
          </p:cNvSpPr>
          <p:nvPr/>
        </p:nvSpPr>
        <p:spPr bwMode="auto">
          <a:xfrm>
            <a:off x="8855076" y="6462714"/>
            <a:ext cx="1752403" cy="276999"/>
          </a:xfrm>
          <a:prstGeom prst="rect">
            <a:avLst/>
          </a:prstGeom>
          <a:noFill/>
          <a:ln w="9525">
            <a:noFill/>
            <a:miter lim="800000"/>
            <a:headEnd/>
            <a:tailEnd/>
          </a:ln>
        </p:spPr>
        <p:txBody>
          <a:bodyPr wrap="none">
            <a:spAutoFit/>
          </a:bodyPr>
          <a:lstStyle/>
          <a:p>
            <a:pPr eaLnBrk="1" hangingPunct="1"/>
            <a:r>
              <a:rPr lang="en-US" sz="1200" dirty="0"/>
              <a:t>Slide by </a:t>
            </a:r>
            <a:r>
              <a:rPr lang="en-US" sz="1200" dirty="0" err="1"/>
              <a:t>Frédo</a:t>
            </a:r>
            <a:r>
              <a:rPr lang="en-US" sz="1200" dirty="0"/>
              <a:t> Durand</a:t>
            </a:r>
          </a:p>
        </p:txBody>
      </p:sp>
      <p:sp>
        <p:nvSpPr>
          <p:cNvPr id="23" name="TextBox 22"/>
          <p:cNvSpPr txBox="1"/>
          <p:nvPr/>
        </p:nvSpPr>
        <p:spPr>
          <a:xfrm>
            <a:off x="6172201" y="6019801"/>
            <a:ext cx="934871" cy="461665"/>
          </a:xfrm>
          <a:prstGeom prst="rect">
            <a:avLst/>
          </a:prstGeom>
          <a:noFill/>
        </p:spPr>
        <p:txBody>
          <a:bodyPr wrap="none" rtlCol="0">
            <a:spAutoFit/>
          </a:bodyPr>
          <a:lstStyle/>
          <a:p>
            <a:r>
              <a:rPr lang="en-US" dirty="0">
                <a:latin typeface="Times New Roman" pitchFamily="18" charset="0"/>
                <a:cs typeface="Times New Roman" pitchFamily="18" charset="0"/>
              </a:rPr>
              <a:t>object</a:t>
            </a:r>
          </a:p>
        </p:txBody>
      </p:sp>
      <p:sp>
        <p:nvSpPr>
          <p:cNvPr id="24" name="TextBox 23"/>
          <p:cNvSpPr txBox="1"/>
          <p:nvPr/>
        </p:nvSpPr>
        <p:spPr>
          <a:xfrm>
            <a:off x="1884530" y="5943601"/>
            <a:ext cx="1239671" cy="830997"/>
          </a:xfrm>
          <a:prstGeom prst="rect">
            <a:avLst/>
          </a:prstGeom>
          <a:noFill/>
        </p:spPr>
        <p:txBody>
          <a:bodyPr wrap="square" rtlCol="0">
            <a:spAutoFit/>
          </a:bodyPr>
          <a:lstStyle/>
          <a:p>
            <a:pPr algn="ctr"/>
            <a:r>
              <a:rPr lang="en-US" dirty="0">
                <a:latin typeface="Times New Roman" pitchFamily="18" charset="0"/>
                <a:cs typeface="Times New Roman" pitchFamily="18" charset="0"/>
              </a:rPr>
              <a:t>image plane</a:t>
            </a:r>
          </a:p>
        </p:txBody>
      </p:sp>
      <p:sp>
        <p:nvSpPr>
          <p:cNvPr id="25" name="TextBox 24"/>
          <p:cNvSpPr txBox="1"/>
          <p:nvPr/>
        </p:nvSpPr>
        <p:spPr>
          <a:xfrm>
            <a:off x="3587206" y="6015336"/>
            <a:ext cx="679994" cy="461665"/>
          </a:xfrm>
          <a:prstGeom prst="rect">
            <a:avLst/>
          </a:prstGeom>
          <a:noFill/>
        </p:spPr>
        <p:txBody>
          <a:bodyPr wrap="none" rtlCol="0">
            <a:spAutoFit/>
          </a:bodyPr>
          <a:lstStyle/>
          <a:p>
            <a:r>
              <a:rPr lang="en-US" dirty="0">
                <a:latin typeface="Times New Roman" pitchFamily="18" charset="0"/>
                <a:cs typeface="Times New Roman" pitchFamily="18" charset="0"/>
              </a:rPr>
              <a:t>lens</a:t>
            </a:r>
          </a:p>
        </p:txBody>
      </p:sp>
    </p:spTree>
    <p:extLst>
      <p:ext uri="{BB962C8B-B14F-4D97-AF65-F5344CB8AC3E}">
        <p14:creationId xmlns:p14="http://schemas.microsoft.com/office/powerpoint/2010/main" val="4062815927"/>
      </p:ext>
    </p:extLst>
  </p:cSld>
  <p:clrMapOvr>
    <a:masterClrMapping/>
  </p:clrMapOvr>
  <p:transition advTm="285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r>
              <a:rPr lang="en-US" dirty="0"/>
              <a:t>Thin Lens Formula</a:t>
            </a:r>
          </a:p>
        </p:txBody>
      </p:sp>
      <p:sp>
        <p:nvSpPr>
          <p:cNvPr id="40964" name="Line 5"/>
          <p:cNvSpPr>
            <a:spLocks noChangeShapeType="1"/>
          </p:cNvSpPr>
          <p:nvPr/>
        </p:nvSpPr>
        <p:spPr bwMode="auto">
          <a:xfrm flipH="1" flipV="1">
            <a:off x="2489201" y="4400550"/>
            <a:ext cx="6727825" cy="0"/>
          </a:xfrm>
          <a:prstGeom prst="line">
            <a:avLst/>
          </a:prstGeom>
          <a:noFill/>
          <a:ln w="28575">
            <a:solidFill>
              <a:srgbClr val="000000"/>
            </a:solidFill>
            <a:round/>
            <a:headEnd/>
            <a:tailEnd type="none" w="med" len="lg"/>
          </a:ln>
        </p:spPr>
        <p:txBody>
          <a:bodyPr lIns="64008" tIns="27432" rIns="64008" bIns="27432" anchor="ctr">
            <a:spAutoFit/>
          </a:bodyPr>
          <a:lstStyle/>
          <a:p>
            <a:endParaRPr lang="en-US"/>
          </a:p>
        </p:txBody>
      </p:sp>
      <p:sp>
        <p:nvSpPr>
          <p:cNvPr id="40965" name="Line 6"/>
          <p:cNvSpPr>
            <a:spLocks noChangeShapeType="1"/>
          </p:cNvSpPr>
          <p:nvPr/>
        </p:nvSpPr>
        <p:spPr bwMode="auto">
          <a:xfrm flipH="1">
            <a:off x="2489200" y="2873375"/>
            <a:ext cx="6103938" cy="201295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0966" name="Oval 8"/>
          <p:cNvSpPr>
            <a:spLocks noChangeArrowheads="1"/>
          </p:cNvSpPr>
          <p:nvPr/>
        </p:nvSpPr>
        <p:spPr bwMode="auto">
          <a:xfrm>
            <a:off x="3806826" y="4171774"/>
            <a:ext cx="207963" cy="597253"/>
          </a:xfrm>
          <a:prstGeom prst="ellipse">
            <a:avLst/>
          </a:prstGeom>
          <a:solidFill>
            <a:srgbClr val="02FFFF"/>
          </a:solidFill>
          <a:ln w="28575">
            <a:noFill/>
            <a:round/>
            <a:headEnd/>
            <a:tailEnd type="none" w="med" len="lg"/>
          </a:ln>
        </p:spPr>
        <p:txBody>
          <a:bodyPr lIns="64008" tIns="27432" rIns="64008" bIns="27432" anchor="ctr">
            <a:spAutoFit/>
          </a:bodyPr>
          <a:lstStyle/>
          <a:p>
            <a:pPr eaLnBrk="1" hangingPunct="1"/>
            <a:endParaRPr lang="en-US">
              <a:latin typeface="Times New Roman" pitchFamily="18" charset="0"/>
            </a:endParaRPr>
          </a:p>
        </p:txBody>
      </p:sp>
      <p:sp>
        <p:nvSpPr>
          <p:cNvPr id="40967" name="Line 10"/>
          <p:cNvSpPr>
            <a:spLocks noChangeShapeType="1"/>
          </p:cNvSpPr>
          <p:nvPr/>
        </p:nvSpPr>
        <p:spPr bwMode="auto">
          <a:xfrm flipH="1">
            <a:off x="2489201" y="3498851"/>
            <a:ext cx="1387475" cy="1387475"/>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0968" name="Line 11"/>
          <p:cNvSpPr>
            <a:spLocks noChangeShapeType="1"/>
          </p:cNvSpPr>
          <p:nvPr/>
        </p:nvSpPr>
        <p:spPr bwMode="auto">
          <a:xfrm flipH="1" flipV="1">
            <a:off x="3876675" y="3498850"/>
            <a:ext cx="5340350" cy="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0969" name="Line 12"/>
          <p:cNvSpPr>
            <a:spLocks noChangeShapeType="1"/>
          </p:cNvSpPr>
          <p:nvPr/>
        </p:nvSpPr>
        <p:spPr bwMode="auto">
          <a:xfrm>
            <a:off x="2489200"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40970" name="Line 13"/>
          <p:cNvSpPr>
            <a:spLocks noChangeShapeType="1"/>
          </p:cNvSpPr>
          <p:nvPr/>
        </p:nvSpPr>
        <p:spPr bwMode="auto">
          <a:xfrm>
            <a:off x="6651625"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40971" name="Text Box 14"/>
          <p:cNvSpPr txBox="1">
            <a:spLocks noChangeArrowheads="1"/>
          </p:cNvSpPr>
          <p:nvPr/>
        </p:nvSpPr>
        <p:spPr bwMode="auto">
          <a:xfrm>
            <a:off x="3048000" y="3048000"/>
            <a:ext cx="3365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f</a:t>
            </a:r>
          </a:p>
        </p:txBody>
      </p:sp>
      <p:sp>
        <p:nvSpPr>
          <p:cNvPr id="40972" name="Line 15"/>
          <p:cNvSpPr>
            <a:spLocks noChangeShapeType="1"/>
          </p:cNvSpPr>
          <p:nvPr/>
        </p:nvSpPr>
        <p:spPr bwMode="auto">
          <a:xfrm flipH="1">
            <a:off x="4038600" y="3016250"/>
            <a:ext cx="2590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0973" name="Text Box 16"/>
          <p:cNvSpPr txBox="1">
            <a:spLocks noChangeArrowheads="1"/>
          </p:cNvSpPr>
          <p:nvPr/>
        </p:nvSpPr>
        <p:spPr bwMode="auto">
          <a:xfrm>
            <a:off x="4876800" y="2406650"/>
            <a:ext cx="5143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D</a:t>
            </a:r>
          </a:p>
        </p:txBody>
      </p:sp>
      <p:sp>
        <p:nvSpPr>
          <p:cNvPr id="40974" name="Line 17"/>
          <p:cNvSpPr>
            <a:spLocks noChangeShapeType="1"/>
          </p:cNvSpPr>
          <p:nvPr/>
        </p:nvSpPr>
        <p:spPr bwMode="auto">
          <a:xfrm flipH="1">
            <a:off x="2514601" y="3021013"/>
            <a:ext cx="1477963"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0975" name="Text Box 18"/>
          <p:cNvSpPr txBox="1">
            <a:spLocks noChangeArrowheads="1"/>
          </p:cNvSpPr>
          <p:nvPr/>
        </p:nvSpPr>
        <p:spPr bwMode="auto">
          <a:xfrm>
            <a:off x="2743200" y="2286001"/>
            <a:ext cx="619080" cy="646331"/>
          </a:xfrm>
          <a:prstGeom prst="rect">
            <a:avLst/>
          </a:prstGeom>
          <a:noFill/>
          <a:ln w="12700">
            <a:noFill/>
            <a:miter lim="800000"/>
            <a:headEnd/>
            <a:tailEnd/>
          </a:ln>
        </p:spPr>
        <p:txBody>
          <a:bodyPr wrap="none">
            <a:spAutoFit/>
          </a:bodyPr>
          <a:lstStyle/>
          <a:p>
            <a:pPr eaLnBrk="1" hangingPunct="1">
              <a:spcBef>
                <a:spcPct val="50000"/>
              </a:spcBef>
            </a:pPr>
            <a:r>
              <a:rPr lang="en-US" sz="3600" b="1" i="1" dirty="0">
                <a:solidFill>
                  <a:srgbClr val="0000FF"/>
                </a:solidFill>
                <a:latin typeface="Times New Roman" pitchFamily="18" charset="0"/>
              </a:rPr>
              <a:t>D</a:t>
            </a:r>
            <a:r>
              <a:rPr lang="en-US" sz="3600" dirty="0">
                <a:solidFill>
                  <a:srgbClr val="0000FF"/>
                </a:solidFill>
                <a:latin typeface="Times New Roman" pitchFamily="18" charset="0"/>
                <a:cs typeface="Times New Roman" pitchFamily="18" charset="0"/>
              </a:rPr>
              <a:t>′</a:t>
            </a:r>
            <a:endParaRPr lang="en-US" sz="3600" b="1" i="1" dirty="0">
              <a:solidFill>
                <a:srgbClr val="0000FF"/>
              </a:solidFill>
              <a:latin typeface="Times New Roman" pitchFamily="18" charset="0"/>
            </a:endParaRPr>
          </a:p>
        </p:txBody>
      </p:sp>
      <p:sp>
        <p:nvSpPr>
          <p:cNvPr id="40976" name="Line 19"/>
          <p:cNvSpPr>
            <a:spLocks noChangeShapeType="1"/>
          </p:cNvSpPr>
          <p:nvPr/>
        </p:nvSpPr>
        <p:spPr bwMode="auto">
          <a:xfrm flipH="1">
            <a:off x="2819400" y="3200400"/>
            <a:ext cx="1066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0977" name="Text Box 20"/>
          <p:cNvSpPr txBox="1">
            <a:spLocks noChangeArrowheads="1"/>
          </p:cNvSpPr>
          <p:nvPr/>
        </p:nvSpPr>
        <p:spPr bwMode="auto">
          <a:xfrm>
            <a:off x="1965326" y="1108075"/>
            <a:ext cx="3802063" cy="457200"/>
          </a:xfrm>
          <a:prstGeom prst="rect">
            <a:avLst/>
          </a:prstGeom>
          <a:noFill/>
          <a:ln w="12700">
            <a:noFill/>
            <a:miter lim="800000"/>
            <a:headEnd/>
            <a:tailEnd/>
          </a:ln>
        </p:spPr>
        <p:txBody>
          <a:bodyPr wrap="none">
            <a:spAutoFit/>
          </a:bodyPr>
          <a:lstStyle/>
          <a:p>
            <a:pPr eaLnBrk="1" hangingPunct="1">
              <a:spcBef>
                <a:spcPct val="50000"/>
              </a:spcBef>
            </a:pPr>
            <a:r>
              <a:rPr lang="en-US" dirty="0">
                <a:latin typeface="Times New Roman" pitchFamily="18" charset="0"/>
              </a:rPr>
              <a:t>Similar triangles everywhere!</a:t>
            </a:r>
          </a:p>
        </p:txBody>
      </p:sp>
      <p:sp>
        <p:nvSpPr>
          <p:cNvPr id="40978" name="Freeform 21"/>
          <p:cNvSpPr>
            <a:spLocks/>
          </p:cNvSpPr>
          <p:nvPr/>
        </p:nvSpPr>
        <p:spPr bwMode="auto">
          <a:xfrm>
            <a:off x="3962400" y="3505201"/>
            <a:ext cx="2667000" cy="461665"/>
          </a:xfrm>
          <a:custGeom>
            <a:avLst/>
            <a:gdLst>
              <a:gd name="T0" fmla="*/ 0 w 1200"/>
              <a:gd name="T1" fmla="*/ 1244237031 h 672"/>
              <a:gd name="T2" fmla="*/ 2147483647 w 1200"/>
              <a:gd name="T3" fmla="*/ 1244237031 h 672"/>
              <a:gd name="T4" fmla="*/ 2147483647 w 1200"/>
              <a:gd name="T5" fmla="*/ 0 h 672"/>
              <a:gd name="T6" fmla="*/ 0 w 1200"/>
              <a:gd name="T7" fmla="*/ 1244237031 h 672"/>
              <a:gd name="T8" fmla="*/ 0 60000 65536"/>
              <a:gd name="T9" fmla="*/ 0 60000 65536"/>
              <a:gd name="T10" fmla="*/ 0 60000 65536"/>
              <a:gd name="T11" fmla="*/ 0 60000 65536"/>
              <a:gd name="T12" fmla="*/ 0 w 1200"/>
              <a:gd name="T13" fmla="*/ 0 h 672"/>
              <a:gd name="T14" fmla="*/ 1200 w 1200"/>
              <a:gd name="T15" fmla="*/ 672 h 672"/>
            </a:gdLst>
            <a:ahLst/>
            <a:cxnLst>
              <a:cxn ang="T8">
                <a:pos x="T0" y="T1"/>
              </a:cxn>
              <a:cxn ang="T9">
                <a:pos x="T2" y="T3"/>
              </a:cxn>
              <a:cxn ang="T10">
                <a:pos x="T4" y="T5"/>
              </a:cxn>
              <a:cxn ang="T11">
                <a:pos x="T6" y="T7"/>
              </a:cxn>
            </a:cxnLst>
            <a:rect l="T12" t="T13" r="T14" b="T15"/>
            <a:pathLst>
              <a:path w="1200" h="672">
                <a:moveTo>
                  <a:pt x="0" y="672"/>
                </a:moveTo>
                <a:lnTo>
                  <a:pt x="1200" y="672"/>
                </a:lnTo>
                <a:lnTo>
                  <a:pt x="1200" y="0"/>
                </a:lnTo>
                <a:lnTo>
                  <a:pt x="0" y="672"/>
                </a:lnTo>
                <a:close/>
              </a:path>
            </a:pathLst>
          </a:custGeom>
          <a:solidFill>
            <a:srgbClr val="FFFF66"/>
          </a:solidFill>
          <a:ln w="38100">
            <a:solidFill>
              <a:srgbClr val="000066"/>
            </a:solidFill>
            <a:round/>
            <a:headEnd/>
            <a:tailEnd/>
          </a:ln>
        </p:spPr>
        <p:txBody>
          <a:bodyPr>
            <a:spAutoFit/>
          </a:bodyPr>
          <a:lstStyle/>
          <a:p>
            <a:endParaRPr lang="en-US"/>
          </a:p>
        </p:txBody>
      </p:sp>
      <p:sp>
        <p:nvSpPr>
          <p:cNvPr id="40979" name="Freeform 22"/>
          <p:cNvSpPr>
            <a:spLocks/>
          </p:cNvSpPr>
          <p:nvPr/>
        </p:nvSpPr>
        <p:spPr bwMode="auto">
          <a:xfrm rot="10800000">
            <a:off x="2489200" y="4405462"/>
            <a:ext cx="1397000" cy="461665"/>
          </a:xfrm>
          <a:custGeom>
            <a:avLst/>
            <a:gdLst>
              <a:gd name="T0" fmla="*/ 0 w 1200"/>
              <a:gd name="T1" fmla="*/ 344304346 h 672"/>
              <a:gd name="T2" fmla="*/ 1626340754 w 1200"/>
              <a:gd name="T3" fmla="*/ 344304346 h 672"/>
              <a:gd name="T4" fmla="*/ 1626340754 w 1200"/>
              <a:gd name="T5" fmla="*/ 0 h 672"/>
              <a:gd name="T6" fmla="*/ 0 w 1200"/>
              <a:gd name="T7" fmla="*/ 344304346 h 672"/>
              <a:gd name="T8" fmla="*/ 0 60000 65536"/>
              <a:gd name="T9" fmla="*/ 0 60000 65536"/>
              <a:gd name="T10" fmla="*/ 0 60000 65536"/>
              <a:gd name="T11" fmla="*/ 0 60000 65536"/>
              <a:gd name="T12" fmla="*/ 0 w 1200"/>
              <a:gd name="T13" fmla="*/ 0 h 672"/>
              <a:gd name="T14" fmla="*/ 1200 w 1200"/>
              <a:gd name="T15" fmla="*/ 672 h 672"/>
            </a:gdLst>
            <a:ahLst/>
            <a:cxnLst>
              <a:cxn ang="T8">
                <a:pos x="T0" y="T1"/>
              </a:cxn>
              <a:cxn ang="T9">
                <a:pos x="T2" y="T3"/>
              </a:cxn>
              <a:cxn ang="T10">
                <a:pos x="T4" y="T5"/>
              </a:cxn>
              <a:cxn ang="T11">
                <a:pos x="T6" y="T7"/>
              </a:cxn>
            </a:cxnLst>
            <a:rect l="T12" t="T13" r="T14" b="T15"/>
            <a:pathLst>
              <a:path w="1200" h="672">
                <a:moveTo>
                  <a:pt x="0" y="672"/>
                </a:moveTo>
                <a:lnTo>
                  <a:pt x="1200" y="672"/>
                </a:lnTo>
                <a:lnTo>
                  <a:pt x="1200" y="0"/>
                </a:lnTo>
                <a:lnTo>
                  <a:pt x="0" y="672"/>
                </a:lnTo>
                <a:close/>
              </a:path>
            </a:pathLst>
          </a:custGeom>
          <a:solidFill>
            <a:srgbClr val="FFFF66"/>
          </a:solidFill>
          <a:ln w="38100">
            <a:solidFill>
              <a:srgbClr val="000066"/>
            </a:solidFill>
            <a:round/>
            <a:headEnd/>
            <a:tailEnd/>
          </a:ln>
        </p:spPr>
        <p:txBody>
          <a:bodyPr>
            <a:spAutoFit/>
          </a:bodyPr>
          <a:lstStyle/>
          <a:p>
            <a:endParaRPr lang="en-US"/>
          </a:p>
        </p:txBody>
      </p:sp>
      <p:sp>
        <p:nvSpPr>
          <p:cNvPr id="40980" name="Text Box 23"/>
          <p:cNvSpPr txBox="1">
            <a:spLocks noChangeArrowheads="1"/>
          </p:cNvSpPr>
          <p:nvPr/>
        </p:nvSpPr>
        <p:spPr bwMode="auto">
          <a:xfrm>
            <a:off x="1981200" y="4270376"/>
            <a:ext cx="490840"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y</a:t>
            </a:r>
            <a:r>
              <a:rPr lang="en-US" sz="3600" dirty="0">
                <a:latin typeface="Times New Roman" pitchFamily="18" charset="0"/>
                <a:cs typeface="Times New Roman" pitchFamily="18" charset="0"/>
              </a:rPr>
              <a:t>′</a:t>
            </a:r>
            <a:endParaRPr lang="en-US" sz="3600" dirty="0">
              <a:latin typeface="Times New Roman" pitchFamily="18" charset="0"/>
            </a:endParaRPr>
          </a:p>
        </p:txBody>
      </p:sp>
      <p:sp>
        <p:nvSpPr>
          <p:cNvPr id="40981" name="Text Box 24"/>
          <p:cNvSpPr txBox="1">
            <a:spLocks noChangeArrowheads="1"/>
          </p:cNvSpPr>
          <p:nvPr/>
        </p:nvSpPr>
        <p:spPr bwMode="auto">
          <a:xfrm>
            <a:off x="6781800" y="3584576"/>
            <a:ext cx="389850"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y</a:t>
            </a:r>
          </a:p>
        </p:txBody>
      </p:sp>
      <p:sp>
        <p:nvSpPr>
          <p:cNvPr id="40982" name="Text Box 25"/>
          <p:cNvSpPr txBox="1">
            <a:spLocks noChangeArrowheads="1"/>
          </p:cNvSpPr>
          <p:nvPr/>
        </p:nvSpPr>
        <p:spPr bwMode="auto">
          <a:xfrm>
            <a:off x="6553200" y="914401"/>
            <a:ext cx="2210862"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y</a:t>
            </a:r>
            <a:r>
              <a:rPr lang="en-US" sz="3600" dirty="0">
                <a:latin typeface="Times New Roman" pitchFamily="18" charset="0"/>
                <a:cs typeface="Times New Roman" pitchFamily="18" charset="0"/>
              </a:rPr>
              <a:t>′</a:t>
            </a:r>
            <a:r>
              <a:rPr lang="en-US" sz="3600" dirty="0">
                <a:latin typeface="Times New Roman" pitchFamily="18" charset="0"/>
              </a:rPr>
              <a:t>/</a:t>
            </a:r>
            <a:r>
              <a:rPr lang="en-US" sz="3600" i="1" dirty="0">
                <a:latin typeface="Times New Roman" pitchFamily="18" charset="0"/>
              </a:rPr>
              <a:t>y</a:t>
            </a:r>
            <a:r>
              <a:rPr lang="en-US" sz="3600" dirty="0">
                <a:latin typeface="Times New Roman" pitchFamily="18" charset="0"/>
              </a:rPr>
              <a:t> = </a:t>
            </a:r>
            <a:r>
              <a:rPr lang="en-US" sz="3600" i="1" dirty="0">
                <a:latin typeface="Times New Roman" pitchFamily="18" charset="0"/>
              </a:rPr>
              <a:t>D</a:t>
            </a:r>
            <a:r>
              <a:rPr lang="en-US" sz="3600" dirty="0">
                <a:latin typeface="Times New Roman" pitchFamily="18" charset="0"/>
                <a:cs typeface="Times New Roman" pitchFamily="18" charset="0"/>
              </a:rPr>
              <a:t>′</a:t>
            </a:r>
            <a:r>
              <a:rPr lang="en-US" sz="3600" dirty="0">
                <a:latin typeface="Times New Roman" pitchFamily="18" charset="0"/>
              </a:rPr>
              <a:t>/</a:t>
            </a:r>
            <a:r>
              <a:rPr lang="en-US" sz="3600" i="1" dirty="0">
                <a:latin typeface="Times New Roman" pitchFamily="18" charset="0"/>
              </a:rPr>
              <a:t>D</a:t>
            </a:r>
          </a:p>
        </p:txBody>
      </p:sp>
      <p:sp>
        <p:nvSpPr>
          <p:cNvPr id="40983" name="Oval 9"/>
          <p:cNvSpPr>
            <a:spLocks noChangeArrowheads="1"/>
          </p:cNvSpPr>
          <p:nvPr/>
        </p:nvSpPr>
        <p:spPr bwMode="auto">
          <a:xfrm>
            <a:off x="290512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40984" name="Oval 4"/>
          <p:cNvSpPr>
            <a:spLocks noChangeArrowheads="1"/>
          </p:cNvSpPr>
          <p:nvPr/>
        </p:nvSpPr>
        <p:spPr bwMode="auto">
          <a:xfrm>
            <a:off x="658177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40985" name="Oval 7"/>
          <p:cNvSpPr>
            <a:spLocks noChangeArrowheads="1"/>
          </p:cNvSpPr>
          <p:nvPr/>
        </p:nvSpPr>
        <p:spPr bwMode="auto">
          <a:xfrm>
            <a:off x="6581775" y="3199431"/>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27" name="Text Box 20"/>
          <p:cNvSpPr txBox="1">
            <a:spLocks noChangeArrowheads="1"/>
          </p:cNvSpPr>
          <p:nvPr/>
        </p:nvSpPr>
        <p:spPr bwMode="auto">
          <a:xfrm>
            <a:off x="8855076" y="6462714"/>
            <a:ext cx="1752403" cy="276999"/>
          </a:xfrm>
          <a:prstGeom prst="rect">
            <a:avLst/>
          </a:prstGeom>
          <a:noFill/>
          <a:ln w="9525">
            <a:noFill/>
            <a:miter lim="800000"/>
            <a:headEnd/>
            <a:tailEnd/>
          </a:ln>
        </p:spPr>
        <p:txBody>
          <a:bodyPr wrap="none">
            <a:spAutoFit/>
          </a:bodyPr>
          <a:lstStyle/>
          <a:p>
            <a:pPr eaLnBrk="1" hangingPunct="1"/>
            <a:r>
              <a:rPr lang="en-US" sz="1200" dirty="0"/>
              <a:t>Slide by </a:t>
            </a:r>
            <a:r>
              <a:rPr lang="en-US" sz="1200" dirty="0" err="1"/>
              <a:t>Frédo</a:t>
            </a:r>
            <a:r>
              <a:rPr lang="en-US" sz="1200" dirty="0"/>
              <a:t> Durand</a:t>
            </a:r>
          </a:p>
        </p:txBody>
      </p:sp>
      <p:sp>
        <p:nvSpPr>
          <p:cNvPr id="28" name="TextBox 27"/>
          <p:cNvSpPr txBox="1"/>
          <p:nvPr/>
        </p:nvSpPr>
        <p:spPr>
          <a:xfrm>
            <a:off x="6172201" y="6019801"/>
            <a:ext cx="934871" cy="461665"/>
          </a:xfrm>
          <a:prstGeom prst="rect">
            <a:avLst/>
          </a:prstGeom>
          <a:noFill/>
        </p:spPr>
        <p:txBody>
          <a:bodyPr wrap="none" rtlCol="0">
            <a:spAutoFit/>
          </a:bodyPr>
          <a:lstStyle/>
          <a:p>
            <a:r>
              <a:rPr lang="en-US" dirty="0">
                <a:latin typeface="Times New Roman" pitchFamily="18" charset="0"/>
                <a:cs typeface="Times New Roman" pitchFamily="18" charset="0"/>
              </a:rPr>
              <a:t>object</a:t>
            </a:r>
          </a:p>
        </p:txBody>
      </p:sp>
      <p:sp>
        <p:nvSpPr>
          <p:cNvPr id="29" name="TextBox 28"/>
          <p:cNvSpPr txBox="1"/>
          <p:nvPr/>
        </p:nvSpPr>
        <p:spPr>
          <a:xfrm>
            <a:off x="1884530" y="5943601"/>
            <a:ext cx="1239671" cy="830997"/>
          </a:xfrm>
          <a:prstGeom prst="rect">
            <a:avLst/>
          </a:prstGeom>
          <a:noFill/>
        </p:spPr>
        <p:txBody>
          <a:bodyPr wrap="square" rtlCol="0">
            <a:spAutoFit/>
          </a:bodyPr>
          <a:lstStyle/>
          <a:p>
            <a:pPr algn="ctr"/>
            <a:r>
              <a:rPr lang="en-US" dirty="0">
                <a:latin typeface="Times New Roman" pitchFamily="18" charset="0"/>
                <a:cs typeface="Times New Roman" pitchFamily="18" charset="0"/>
              </a:rPr>
              <a:t>image plane</a:t>
            </a:r>
          </a:p>
        </p:txBody>
      </p:sp>
      <p:sp>
        <p:nvSpPr>
          <p:cNvPr id="30" name="TextBox 29"/>
          <p:cNvSpPr txBox="1"/>
          <p:nvPr/>
        </p:nvSpPr>
        <p:spPr>
          <a:xfrm>
            <a:off x="3587206" y="6015336"/>
            <a:ext cx="679994" cy="461665"/>
          </a:xfrm>
          <a:prstGeom prst="rect">
            <a:avLst/>
          </a:prstGeom>
          <a:noFill/>
        </p:spPr>
        <p:txBody>
          <a:bodyPr wrap="none" rtlCol="0">
            <a:spAutoFit/>
          </a:bodyPr>
          <a:lstStyle/>
          <a:p>
            <a:r>
              <a:rPr lang="en-US" dirty="0">
                <a:latin typeface="Times New Roman" pitchFamily="18" charset="0"/>
                <a:cs typeface="Times New Roman" pitchFamily="18" charset="0"/>
              </a:rPr>
              <a:t>lens</a:t>
            </a:r>
          </a:p>
        </p:txBody>
      </p:sp>
    </p:spTree>
    <p:extLst>
      <p:ext uri="{BB962C8B-B14F-4D97-AF65-F5344CB8AC3E}">
        <p14:creationId xmlns:p14="http://schemas.microsoft.com/office/powerpoint/2010/main" val="875113611"/>
      </p:ext>
    </p:extLst>
  </p:cSld>
  <p:clrMapOvr>
    <a:masterClrMapping/>
  </p:clrMapOvr>
  <p:transition advTm="285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r>
              <a:rPr lang="en-US" dirty="0"/>
              <a:t>Thin Lens Formula</a:t>
            </a:r>
          </a:p>
        </p:txBody>
      </p:sp>
      <p:sp>
        <p:nvSpPr>
          <p:cNvPr id="41988" name="Line 5"/>
          <p:cNvSpPr>
            <a:spLocks noChangeShapeType="1"/>
          </p:cNvSpPr>
          <p:nvPr/>
        </p:nvSpPr>
        <p:spPr bwMode="auto">
          <a:xfrm flipH="1" flipV="1">
            <a:off x="2489201" y="4400550"/>
            <a:ext cx="6727825" cy="0"/>
          </a:xfrm>
          <a:prstGeom prst="line">
            <a:avLst/>
          </a:prstGeom>
          <a:noFill/>
          <a:ln w="28575">
            <a:solidFill>
              <a:srgbClr val="000000"/>
            </a:solidFill>
            <a:round/>
            <a:headEnd/>
            <a:tailEnd type="none" w="med" len="lg"/>
          </a:ln>
        </p:spPr>
        <p:txBody>
          <a:bodyPr lIns="64008" tIns="27432" rIns="64008" bIns="27432" anchor="ctr">
            <a:spAutoFit/>
          </a:bodyPr>
          <a:lstStyle/>
          <a:p>
            <a:endParaRPr lang="en-US"/>
          </a:p>
        </p:txBody>
      </p:sp>
      <p:sp>
        <p:nvSpPr>
          <p:cNvPr id="41989" name="Line 6"/>
          <p:cNvSpPr>
            <a:spLocks noChangeShapeType="1"/>
          </p:cNvSpPr>
          <p:nvPr/>
        </p:nvSpPr>
        <p:spPr bwMode="auto">
          <a:xfrm flipH="1">
            <a:off x="2489200" y="2873375"/>
            <a:ext cx="6103938" cy="201295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1990" name="Oval 8"/>
          <p:cNvSpPr>
            <a:spLocks noChangeArrowheads="1"/>
          </p:cNvSpPr>
          <p:nvPr/>
        </p:nvSpPr>
        <p:spPr bwMode="auto">
          <a:xfrm>
            <a:off x="3806826" y="4171774"/>
            <a:ext cx="207963" cy="597253"/>
          </a:xfrm>
          <a:prstGeom prst="ellipse">
            <a:avLst/>
          </a:prstGeom>
          <a:solidFill>
            <a:srgbClr val="02FFFF"/>
          </a:solidFill>
          <a:ln w="28575">
            <a:noFill/>
            <a:round/>
            <a:headEnd/>
            <a:tailEnd type="none" w="med" len="lg"/>
          </a:ln>
        </p:spPr>
        <p:txBody>
          <a:bodyPr lIns="64008" tIns="27432" rIns="64008" bIns="27432" anchor="ctr">
            <a:spAutoFit/>
          </a:bodyPr>
          <a:lstStyle/>
          <a:p>
            <a:pPr eaLnBrk="1" hangingPunct="1"/>
            <a:endParaRPr lang="en-US">
              <a:latin typeface="Times New Roman" pitchFamily="18" charset="0"/>
            </a:endParaRPr>
          </a:p>
        </p:txBody>
      </p:sp>
      <p:sp>
        <p:nvSpPr>
          <p:cNvPr id="41991" name="Line 10"/>
          <p:cNvSpPr>
            <a:spLocks noChangeShapeType="1"/>
          </p:cNvSpPr>
          <p:nvPr/>
        </p:nvSpPr>
        <p:spPr bwMode="auto">
          <a:xfrm flipH="1">
            <a:off x="2489201" y="3498851"/>
            <a:ext cx="1387475" cy="1387475"/>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1992" name="Line 11"/>
          <p:cNvSpPr>
            <a:spLocks noChangeShapeType="1"/>
          </p:cNvSpPr>
          <p:nvPr/>
        </p:nvSpPr>
        <p:spPr bwMode="auto">
          <a:xfrm flipH="1" flipV="1">
            <a:off x="3876675" y="3498850"/>
            <a:ext cx="5340350" cy="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1993" name="Line 12"/>
          <p:cNvSpPr>
            <a:spLocks noChangeShapeType="1"/>
          </p:cNvSpPr>
          <p:nvPr/>
        </p:nvSpPr>
        <p:spPr bwMode="auto">
          <a:xfrm>
            <a:off x="2489200"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41994" name="Line 13"/>
          <p:cNvSpPr>
            <a:spLocks noChangeShapeType="1"/>
          </p:cNvSpPr>
          <p:nvPr/>
        </p:nvSpPr>
        <p:spPr bwMode="auto">
          <a:xfrm>
            <a:off x="6651625"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41995" name="Text Box 14"/>
          <p:cNvSpPr txBox="1">
            <a:spLocks noChangeArrowheads="1"/>
          </p:cNvSpPr>
          <p:nvPr/>
        </p:nvSpPr>
        <p:spPr bwMode="auto">
          <a:xfrm>
            <a:off x="3048000" y="3048000"/>
            <a:ext cx="3365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f</a:t>
            </a:r>
          </a:p>
        </p:txBody>
      </p:sp>
      <p:sp>
        <p:nvSpPr>
          <p:cNvPr id="41996" name="Line 15"/>
          <p:cNvSpPr>
            <a:spLocks noChangeShapeType="1"/>
          </p:cNvSpPr>
          <p:nvPr/>
        </p:nvSpPr>
        <p:spPr bwMode="auto">
          <a:xfrm flipH="1">
            <a:off x="4038600" y="3016250"/>
            <a:ext cx="2590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1997" name="Text Box 16"/>
          <p:cNvSpPr txBox="1">
            <a:spLocks noChangeArrowheads="1"/>
          </p:cNvSpPr>
          <p:nvPr/>
        </p:nvSpPr>
        <p:spPr bwMode="auto">
          <a:xfrm>
            <a:off x="4876800" y="2406650"/>
            <a:ext cx="5143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D</a:t>
            </a:r>
          </a:p>
        </p:txBody>
      </p:sp>
      <p:sp>
        <p:nvSpPr>
          <p:cNvPr id="41998" name="Line 17"/>
          <p:cNvSpPr>
            <a:spLocks noChangeShapeType="1"/>
          </p:cNvSpPr>
          <p:nvPr/>
        </p:nvSpPr>
        <p:spPr bwMode="auto">
          <a:xfrm flipH="1">
            <a:off x="2514601" y="3021013"/>
            <a:ext cx="1477963"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1999" name="Text Box 18"/>
          <p:cNvSpPr txBox="1">
            <a:spLocks noChangeArrowheads="1"/>
          </p:cNvSpPr>
          <p:nvPr/>
        </p:nvSpPr>
        <p:spPr bwMode="auto">
          <a:xfrm>
            <a:off x="2743200" y="2286001"/>
            <a:ext cx="619080" cy="646331"/>
          </a:xfrm>
          <a:prstGeom prst="rect">
            <a:avLst/>
          </a:prstGeom>
          <a:noFill/>
          <a:ln w="12700">
            <a:noFill/>
            <a:miter lim="800000"/>
            <a:headEnd/>
            <a:tailEnd/>
          </a:ln>
        </p:spPr>
        <p:txBody>
          <a:bodyPr wrap="none">
            <a:spAutoFit/>
          </a:bodyPr>
          <a:lstStyle/>
          <a:p>
            <a:pPr eaLnBrk="1" hangingPunct="1">
              <a:spcBef>
                <a:spcPct val="50000"/>
              </a:spcBef>
            </a:pPr>
            <a:r>
              <a:rPr lang="en-US" sz="3600" b="1" i="1" dirty="0">
                <a:solidFill>
                  <a:srgbClr val="0000FF"/>
                </a:solidFill>
                <a:latin typeface="Times New Roman" pitchFamily="18" charset="0"/>
              </a:rPr>
              <a:t>D</a:t>
            </a:r>
            <a:r>
              <a:rPr lang="en-US" sz="3600" dirty="0">
                <a:solidFill>
                  <a:srgbClr val="0000FF"/>
                </a:solidFill>
                <a:latin typeface="Times New Roman" pitchFamily="18" charset="0"/>
                <a:cs typeface="Times New Roman" pitchFamily="18" charset="0"/>
              </a:rPr>
              <a:t>′</a:t>
            </a:r>
            <a:endParaRPr lang="en-US" sz="3600" b="1" i="1" dirty="0">
              <a:solidFill>
                <a:srgbClr val="0000FF"/>
              </a:solidFill>
              <a:latin typeface="Times New Roman" pitchFamily="18" charset="0"/>
            </a:endParaRPr>
          </a:p>
        </p:txBody>
      </p:sp>
      <p:sp>
        <p:nvSpPr>
          <p:cNvPr id="42000" name="Line 19"/>
          <p:cNvSpPr>
            <a:spLocks noChangeShapeType="1"/>
          </p:cNvSpPr>
          <p:nvPr/>
        </p:nvSpPr>
        <p:spPr bwMode="auto">
          <a:xfrm flipH="1">
            <a:off x="2819400" y="3200400"/>
            <a:ext cx="1066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2001" name="Text Box 20"/>
          <p:cNvSpPr txBox="1">
            <a:spLocks noChangeArrowheads="1"/>
          </p:cNvSpPr>
          <p:nvPr/>
        </p:nvSpPr>
        <p:spPr bwMode="auto">
          <a:xfrm>
            <a:off x="1965326" y="1108075"/>
            <a:ext cx="3802063" cy="457200"/>
          </a:xfrm>
          <a:prstGeom prst="rect">
            <a:avLst/>
          </a:prstGeom>
          <a:noFill/>
          <a:ln w="12700">
            <a:noFill/>
            <a:miter lim="800000"/>
            <a:headEnd/>
            <a:tailEnd/>
          </a:ln>
        </p:spPr>
        <p:txBody>
          <a:bodyPr wrap="none">
            <a:spAutoFit/>
          </a:bodyPr>
          <a:lstStyle/>
          <a:p>
            <a:pPr eaLnBrk="1" hangingPunct="1">
              <a:spcBef>
                <a:spcPct val="50000"/>
              </a:spcBef>
            </a:pPr>
            <a:r>
              <a:rPr lang="en-US">
                <a:latin typeface="Times New Roman" pitchFamily="18" charset="0"/>
              </a:rPr>
              <a:t>Similar triangles everywhere!</a:t>
            </a:r>
          </a:p>
        </p:txBody>
      </p:sp>
      <p:sp>
        <p:nvSpPr>
          <p:cNvPr id="42002" name="Freeform 21"/>
          <p:cNvSpPr>
            <a:spLocks/>
          </p:cNvSpPr>
          <p:nvPr/>
        </p:nvSpPr>
        <p:spPr bwMode="auto">
          <a:xfrm>
            <a:off x="2986088" y="3481389"/>
            <a:ext cx="900112" cy="461665"/>
          </a:xfrm>
          <a:custGeom>
            <a:avLst/>
            <a:gdLst>
              <a:gd name="T0" fmla="*/ 0 w 1200"/>
              <a:gd name="T1" fmla="*/ 1244237031 h 672"/>
              <a:gd name="T2" fmla="*/ 675167923 w 1200"/>
              <a:gd name="T3" fmla="*/ 1244237031 h 672"/>
              <a:gd name="T4" fmla="*/ 675167923 w 1200"/>
              <a:gd name="T5" fmla="*/ 0 h 672"/>
              <a:gd name="T6" fmla="*/ 0 w 1200"/>
              <a:gd name="T7" fmla="*/ 1244237031 h 672"/>
              <a:gd name="T8" fmla="*/ 0 60000 65536"/>
              <a:gd name="T9" fmla="*/ 0 60000 65536"/>
              <a:gd name="T10" fmla="*/ 0 60000 65536"/>
              <a:gd name="T11" fmla="*/ 0 60000 65536"/>
              <a:gd name="T12" fmla="*/ 0 w 1200"/>
              <a:gd name="T13" fmla="*/ 0 h 672"/>
              <a:gd name="T14" fmla="*/ 1200 w 1200"/>
              <a:gd name="T15" fmla="*/ 672 h 672"/>
            </a:gdLst>
            <a:ahLst/>
            <a:cxnLst>
              <a:cxn ang="T8">
                <a:pos x="T0" y="T1"/>
              </a:cxn>
              <a:cxn ang="T9">
                <a:pos x="T2" y="T3"/>
              </a:cxn>
              <a:cxn ang="T10">
                <a:pos x="T4" y="T5"/>
              </a:cxn>
              <a:cxn ang="T11">
                <a:pos x="T6" y="T7"/>
              </a:cxn>
            </a:cxnLst>
            <a:rect l="T12" t="T13" r="T14" b="T15"/>
            <a:pathLst>
              <a:path w="1200" h="672">
                <a:moveTo>
                  <a:pt x="0" y="672"/>
                </a:moveTo>
                <a:lnTo>
                  <a:pt x="1200" y="672"/>
                </a:lnTo>
                <a:lnTo>
                  <a:pt x="1200" y="0"/>
                </a:lnTo>
                <a:lnTo>
                  <a:pt x="0" y="672"/>
                </a:lnTo>
                <a:close/>
              </a:path>
            </a:pathLst>
          </a:custGeom>
          <a:solidFill>
            <a:srgbClr val="FFFF66"/>
          </a:solidFill>
          <a:ln w="38100">
            <a:solidFill>
              <a:srgbClr val="000066"/>
            </a:solidFill>
            <a:round/>
            <a:headEnd/>
            <a:tailEnd/>
          </a:ln>
        </p:spPr>
        <p:txBody>
          <a:bodyPr>
            <a:spAutoFit/>
          </a:bodyPr>
          <a:lstStyle/>
          <a:p>
            <a:endParaRPr lang="en-US"/>
          </a:p>
        </p:txBody>
      </p:sp>
      <p:sp>
        <p:nvSpPr>
          <p:cNvPr id="42003" name="Freeform 22"/>
          <p:cNvSpPr>
            <a:spLocks/>
          </p:cNvSpPr>
          <p:nvPr/>
        </p:nvSpPr>
        <p:spPr bwMode="auto">
          <a:xfrm rot="10800000">
            <a:off x="2489200" y="4405462"/>
            <a:ext cx="482600" cy="461665"/>
          </a:xfrm>
          <a:custGeom>
            <a:avLst/>
            <a:gdLst>
              <a:gd name="T0" fmla="*/ 0 w 1200"/>
              <a:gd name="T1" fmla="*/ 344304346 h 672"/>
              <a:gd name="T2" fmla="*/ 194085605 w 1200"/>
              <a:gd name="T3" fmla="*/ 344304346 h 672"/>
              <a:gd name="T4" fmla="*/ 194085605 w 1200"/>
              <a:gd name="T5" fmla="*/ 0 h 672"/>
              <a:gd name="T6" fmla="*/ 0 w 1200"/>
              <a:gd name="T7" fmla="*/ 344304346 h 672"/>
              <a:gd name="T8" fmla="*/ 0 60000 65536"/>
              <a:gd name="T9" fmla="*/ 0 60000 65536"/>
              <a:gd name="T10" fmla="*/ 0 60000 65536"/>
              <a:gd name="T11" fmla="*/ 0 60000 65536"/>
              <a:gd name="T12" fmla="*/ 0 w 1200"/>
              <a:gd name="T13" fmla="*/ 0 h 672"/>
              <a:gd name="T14" fmla="*/ 1200 w 1200"/>
              <a:gd name="T15" fmla="*/ 672 h 672"/>
            </a:gdLst>
            <a:ahLst/>
            <a:cxnLst>
              <a:cxn ang="T8">
                <a:pos x="T0" y="T1"/>
              </a:cxn>
              <a:cxn ang="T9">
                <a:pos x="T2" y="T3"/>
              </a:cxn>
              <a:cxn ang="T10">
                <a:pos x="T4" y="T5"/>
              </a:cxn>
              <a:cxn ang="T11">
                <a:pos x="T6" y="T7"/>
              </a:cxn>
            </a:cxnLst>
            <a:rect l="T12" t="T13" r="T14" b="T15"/>
            <a:pathLst>
              <a:path w="1200" h="672">
                <a:moveTo>
                  <a:pt x="0" y="672"/>
                </a:moveTo>
                <a:lnTo>
                  <a:pt x="1200" y="672"/>
                </a:lnTo>
                <a:lnTo>
                  <a:pt x="1200" y="0"/>
                </a:lnTo>
                <a:lnTo>
                  <a:pt x="0" y="672"/>
                </a:lnTo>
                <a:close/>
              </a:path>
            </a:pathLst>
          </a:custGeom>
          <a:solidFill>
            <a:srgbClr val="FFFF66"/>
          </a:solidFill>
          <a:ln w="38100">
            <a:solidFill>
              <a:srgbClr val="000066"/>
            </a:solidFill>
            <a:round/>
            <a:headEnd/>
            <a:tailEnd/>
          </a:ln>
        </p:spPr>
        <p:txBody>
          <a:bodyPr>
            <a:spAutoFit/>
          </a:bodyPr>
          <a:lstStyle/>
          <a:p>
            <a:endParaRPr lang="en-US"/>
          </a:p>
        </p:txBody>
      </p:sp>
      <p:sp>
        <p:nvSpPr>
          <p:cNvPr id="42004" name="Text Box 23"/>
          <p:cNvSpPr txBox="1">
            <a:spLocks noChangeArrowheads="1"/>
          </p:cNvSpPr>
          <p:nvPr/>
        </p:nvSpPr>
        <p:spPr bwMode="auto">
          <a:xfrm>
            <a:off x="1981200" y="4270376"/>
            <a:ext cx="490840"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y</a:t>
            </a:r>
            <a:r>
              <a:rPr lang="en-US" sz="3600" dirty="0">
                <a:latin typeface="Times New Roman" pitchFamily="18" charset="0"/>
                <a:cs typeface="Times New Roman" pitchFamily="18" charset="0"/>
              </a:rPr>
              <a:t>′</a:t>
            </a:r>
            <a:endParaRPr lang="en-US" sz="3600" dirty="0">
              <a:latin typeface="Times New Roman" pitchFamily="18" charset="0"/>
            </a:endParaRPr>
          </a:p>
        </p:txBody>
      </p:sp>
      <p:sp>
        <p:nvSpPr>
          <p:cNvPr id="42005" name="Text Box 24"/>
          <p:cNvSpPr txBox="1">
            <a:spLocks noChangeArrowheads="1"/>
          </p:cNvSpPr>
          <p:nvPr/>
        </p:nvSpPr>
        <p:spPr bwMode="auto">
          <a:xfrm>
            <a:off x="6781800" y="3584576"/>
            <a:ext cx="389850" cy="646331"/>
          </a:xfrm>
          <a:prstGeom prst="rect">
            <a:avLst/>
          </a:prstGeom>
          <a:noFill/>
          <a:ln w="12700">
            <a:noFill/>
            <a:miter lim="800000"/>
            <a:headEnd/>
            <a:tailEnd/>
          </a:ln>
        </p:spPr>
        <p:txBody>
          <a:bodyPr wrap="none">
            <a:spAutoFit/>
          </a:bodyPr>
          <a:lstStyle/>
          <a:p>
            <a:pPr eaLnBrk="1" hangingPunct="1">
              <a:spcBef>
                <a:spcPct val="50000"/>
              </a:spcBef>
            </a:pPr>
            <a:r>
              <a:rPr lang="en-US" sz="3600" i="1">
                <a:latin typeface="Times New Roman" pitchFamily="18" charset="0"/>
              </a:rPr>
              <a:t>y</a:t>
            </a:r>
          </a:p>
        </p:txBody>
      </p:sp>
      <p:sp>
        <p:nvSpPr>
          <p:cNvPr id="42007" name="Text Box 26"/>
          <p:cNvSpPr txBox="1">
            <a:spLocks noChangeArrowheads="1"/>
          </p:cNvSpPr>
          <p:nvPr/>
        </p:nvSpPr>
        <p:spPr bwMode="auto">
          <a:xfrm>
            <a:off x="6553201" y="1600201"/>
            <a:ext cx="2816797"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y</a:t>
            </a:r>
            <a:r>
              <a:rPr lang="en-US" sz="3600" dirty="0">
                <a:latin typeface="Times New Roman" pitchFamily="18" charset="0"/>
                <a:cs typeface="Times New Roman" pitchFamily="18" charset="0"/>
              </a:rPr>
              <a:t>′</a:t>
            </a:r>
            <a:r>
              <a:rPr lang="en-US" sz="3600" dirty="0">
                <a:latin typeface="Times New Roman" pitchFamily="18" charset="0"/>
              </a:rPr>
              <a:t>/</a:t>
            </a:r>
            <a:r>
              <a:rPr lang="en-US" sz="3600" i="1" dirty="0">
                <a:latin typeface="Times New Roman" pitchFamily="18" charset="0"/>
              </a:rPr>
              <a:t>y</a:t>
            </a:r>
            <a:r>
              <a:rPr lang="en-US" sz="3600" dirty="0">
                <a:latin typeface="Times New Roman" pitchFamily="18" charset="0"/>
              </a:rPr>
              <a:t> = (</a:t>
            </a:r>
            <a:r>
              <a:rPr lang="en-US" sz="3600" i="1" dirty="0">
                <a:latin typeface="Times New Roman" pitchFamily="18" charset="0"/>
              </a:rPr>
              <a:t>D</a:t>
            </a:r>
            <a:r>
              <a:rPr lang="en-US" sz="3600" dirty="0">
                <a:latin typeface="Times New Roman" pitchFamily="18" charset="0"/>
                <a:cs typeface="Times New Roman" pitchFamily="18" charset="0"/>
              </a:rPr>
              <a:t>′</a:t>
            </a:r>
            <a:r>
              <a:rPr lang="en-US" sz="3600" dirty="0">
                <a:latin typeface="Times New Roman" pitchFamily="18" charset="0"/>
              </a:rPr>
              <a:t>−</a:t>
            </a:r>
            <a:r>
              <a:rPr lang="en-US" sz="3600" i="1" dirty="0">
                <a:latin typeface="Times New Roman" pitchFamily="18" charset="0"/>
              </a:rPr>
              <a:t>f </a:t>
            </a:r>
            <a:r>
              <a:rPr lang="en-US" sz="3600" dirty="0">
                <a:latin typeface="Times New Roman" pitchFamily="18" charset="0"/>
              </a:rPr>
              <a:t>)/</a:t>
            </a:r>
            <a:r>
              <a:rPr lang="en-US" sz="3600" i="1" dirty="0">
                <a:latin typeface="Times New Roman" pitchFamily="18" charset="0"/>
              </a:rPr>
              <a:t>f</a:t>
            </a:r>
          </a:p>
        </p:txBody>
      </p:sp>
      <p:sp>
        <p:nvSpPr>
          <p:cNvPr id="42008" name="Oval 7"/>
          <p:cNvSpPr>
            <a:spLocks noChangeArrowheads="1"/>
          </p:cNvSpPr>
          <p:nvPr/>
        </p:nvSpPr>
        <p:spPr bwMode="auto">
          <a:xfrm>
            <a:off x="6581775" y="3199431"/>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42009" name="Oval 4"/>
          <p:cNvSpPr>
            <a:spLocks noChangeArrowheads="1"/>
          </p:cNvSpPr>
          <p:nvPr/>
        </p:nvSpPr>
        <p:spPr bwMode="auto">
          <a:xfrm>
            <a:off x="658177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42010" name="Oval 9"/>
          <p:cNvSpPr>
            <a:spLocks noChangeArrowheads="1"/>
          </p:cNvSpPr>
          <p:nvPr/>
        </p:nvSpPr>
        <p:spPr bwMode="auto">
          <a:xfrm>
            <a:off x="290512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28" name="Text Box 20"/>
          <p:cNvSpPr txBox="1">
            <a:spLocks noChangeArrowheads="1"/>
          </p:cNvSpPr>
          <p:nvPr/>
        </p:nvSpPr>
        <p:spPr bwMode="auto">
          <a:xfrm>
            <a:off x="8855076" y="6462714"/>
            <a:ext cx="1752403" cy="276999"/>
          </a:xfrm>
          <a:prstGeom prst="rect">
            <a:avLst/>
          </a:prstGeom>
          <a:noFill/>
          <a:ln w="9525">
            <a:noFill/>
            <a:miter lim="800000"/>
            <a:headEnd/>
            <a:tailEnd/>
          </a:ln>
        </p:spPr>
        <p:txBody>
          <a:bodyPr wrap="none">
            <a:spAutoFit/>
          </a:bodyPr>
          <a:lstStyle/>
          <a:p>
            <a:pPr eaLnBrk="1" hangingPunct="1"/>
            <a:r>
              <a:rPr lang="en-US" sz="1200" dirty="0"/>
              <a:t>Slide by </a:t>
            </a:r>
            <a:r>
              <a:rPr lang="en-US" sz="1200" dirty="0" err="1"/>
              <a:t>Frédo</a:t>
            </a:r>
            <a:r>
              <a:rPr lang="en-US" sz="1200" dirty="0"/>
              <a:t> Durand</a:t>
            </a:r>
          </a:p>
        </p:txBody>
      </p:sp>
      <p:sp>
        <p:nvSpPr>
          <p:cNvPr id="29" name="TextBox 28"/>
          <p:cNvSpPr txBox="1"/>
          <p:nvPr/>
        </p:nvSpPr>
        <p:spPr>
          <a:xfrm>
            <a:off x="6172201" y="6019801"/>
            <a:ext cx="934871" cy="461665"/>
          </a:xfrm>
          <a:prstGeom prst="rect">
            <a:avLst/>
          </a:prstGeom>
          <a:noFill/>
        </p:spPr>
        <p:txBody>
          <a:bodyPr wrap="none" rtlCol="0">
            <a:spAutoFit/>
          </a:bodyPr>
          <a:lstStyle/>
          <a:p>
            <a:r>
              <a:rPr lang="en-US" dirty="0">
                <a:latin typeface="Times New Roman" pitchFamily="18" charset="0"/>
                <a:cs typeface="Times New Roman" pitchFamily="18" charset="0"/>
              </a:rPr>
              <a:t>object</a:t>
            </a:r>
          </a:p>
        </p:txBody>
      </p:sp>
      <p:sp>
        <p:nvSpPr>
          <p:cNvPr id="30" name="TextBox 29"/>
          <p:cNvSpPr txBox="1"/>
          <p:nvPr/>
        </p:nvSpPr>
        <p:spPr>
          <a:xfrm>
            <a:off x="1884530" y="5943601"/>
            <a:ext cx="1239671" cy="830997"/>
          </a:xfrm>
          <a:prstGeom prst="rect">
            <a:avLst/>
          </a:prstGeom>
          <a:noFill/>
        </p:spPr>
        <p:txBody>
          <a:bodyPr wrap="square" rtlCol="0">
            <a:spAutoFit/>
          </a:bodyPr>
          <a:lstStyle/>
          <a:p>
            <a:pPr algn="ctr"/>
            <a:r>
              <a:rPr lang="en-US" dirty="0">
                <a:latin typeface="Times New Roman" pitchFamily="18" charset="0"/>
                <a:cs typeface="Times New Roman" pitchFamily="18" charset="0"/>
              </a:rPr>
              <a:t>image plane</a:t>
            </a:r>
          </a:p>
        </p:txBody>
      </p:sp>
      <p:sp>
        <p:nvSpPr>
          <p:cNvPr id="31" name="TextBox 30"/>
          <p:cNvSpPr txBox="1"/>
          <p:nvPr/>
        </p:nvSpPr>
        <p:spPr>
          <a:xfrm>
            <a:off x="3587206" y="6015336"/>
            <a:ext cx="679994" cy="461665"/>
          </a:xfrm>
          <a:prstGeom prst="rect">
            <a:avLst/>
          </a:prstGeom>
          <a:noFill/>
        </p:spPr>
        <p:txBody>
          <a:bodyPr wrap="none" rtlCol="0">
            <a:spAutoFit/>
          </a:bodyPr>
          <a:lstStyle/>
          <a:p>
            <a:r>
              <a:rPr lang="en-US" dirty="0">
                <a:latin typeface="Times New Roman" pitchFamily="18" charset="0"/>
                <a:cs typeface="Times New Roman" pitchFamily="18" charset="0"/>
              </a:rPr>
              <a:t>lens</a:t>
            </a:r>
          </a:p>
        </p:txBody>
      </p:sp>
      <p:sp>
        <p:nvSpPr>
          <p:cNvPr id="32" name="Text Box 25"/>
          <p:cNvSpPr txBox="1">
            <a:spLocks noChangeArrowheads="1"/>
          </p:cNvSpPr>
          <p:nvPr/>
        </p:nvSpPr>
        <p:spPr bwMode="auto">
          <a:xfrm>
            <a:off x="6553200" y="914401"/>
            <a:ext cx="2210862"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y</a:t>
            </a:r>
            <a:r>
              <a:rPr lang="en-US" sz="3600" dirty="0">
                <a:latin typeface="Times New Roman" pitchFamily="18" charset="0"/>
                <a:cs typeface="Times New Roman" pitchFamily="18" charset="0"/>
              </a:rPr>
              <a:t>′</a:t>
            </a:r>
            <a:r>
              <a:rPr lang="en-US" sz="3600" dirty="0">
                <a:latin typeface="Times New Roman" pitchFamily="18" charset="0"/>
              </a:rPr>
              <a:t>/</a:t>
            </a:r>
            <a:r>
              <a:rPr lang="en-US" sz="3600" i="1" dirty="0">
                <a:latin typeface="Times New Roman" pitchFamily="18" charset="0"/>
              </a:rPr>
              <a:t>y</a:t>
            </a:r>
            <a:r>
              <a:rPr lang="en-US" sz="3600" dirty="0">
                <a:latin typeface="Times New Roman" pitchFamily="18" charset="0"/>
              </a:rPr>
              <a:t> = </a:t>
            </a:r>
            <a:r>
              <a:rPr lang="en-US" sz="3600" i="1" dirty="0">
                <a:latin typeface="Times New Roman" pitchFamily="18" charset="0"/>
              </a:rPr>
              <a:t>D</a:t>
            </a:r>
            <a:r>
              <a:rPr lang="en-US" sz="3600" dirty="0">
                <a:latin typeface="Times New Roman" pitchFamily="18" charset="0"/>
                <a:cs typeface="Times New Roman" pitchFamily="18" charset="0"/>
              </a:rPr>
              <a:t>′</a:t>
            </a:r>
            <a:r>
              <a:rPr lang="en-US" sz="3600" dirty="0">
                <a:latin typeface="Times New Roman" pitchFamily="18" charset="0"/>
              </a:rPr>
              <a:t>/</a:t>
            </a:r>
            <a:r>
              <a:rPr lang="en-US" sz="3600" i="1" dirty="0">
                <a:latin typeface="Times New Roman" pitchFamily="18" charset="0"/>
              </a:rPr>
              <a:t>D</a:t>
            </a:r>
          </a:p>
        </p:txBody>
      </p:sp>
    </p:spTree>
    <p:extLst>
      <p:ext uri="{BB962C8B-B14F-4D97-AF65-F5344CB8AC3E}">
        <p14:creationId xmlns:p14="http://schemas.microsoft.com/office/powerpoint/2010/main" val="3807554301"/>
      </p:ext>
    </p:extLst>
  </p:cSld>
  <p:clrMapOvr>
    <a:masterClrMapping/>
  </p:clrMapOvr>
  <p:transition advTm="285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r>
              <a:rPr lang="en-US" dirty="0"/>
              <a:t>Thin Lens Formula</a:t>
            </a:r>
          </a:p>
        </p:txBody>
      </p:sp>
      <p:sp>
        <p:nvSpPr>
          <p:cNvPr id="43012" name="Line 4"/>
          <p:cNvSpPr>
            <a:spLocks noChangeShapeType="1"/>
          </p:cNvSpPr>
          <p:nvPr/>
        </p:nvSpPr>
        <p:spPr bwMode="auto">
          <a:xfrm flipH="1" flipV="1">
            <a:off x="2489201" y="4400550"/>
            <a:ext cx="6727825" cy="0"/>
          </a:xfrm>
          <a:prstGeom prst="line">
            <a:avLst/>
          </a:prstGeom>
          <a:noFill/>
          <a:ln w="28575">
            <a:solidFill>
              <a:srgbClr val="000000"/>
            </a:solidFill>
            <a:round/>
            <a:headEnd/>
            <a:tailEnd type="none" w="med" len="lg"/>
          </a:ln>
        </p:spPr>
        <p:txBody>
          <a:bodyPr lIns="64008" tIns="27432" rIns="64008" bIns="27432" anchor="ctr">
            <a:spAutoFit/>
          </a:bodyPr>
          <a:lstStyle/>
          <a:p>
            <a:endParaRPr lang="en-US"/>
          </a:p>
        </p:txBody>
      </p:sp>
      <p:sp>
        <p:nvSpPr>
          <p:cNvPr id="43013" name="Line 5"/>
          <p:cNvSpPr>
            <a:spLocks noChangeShapeType="1"/>
          </p:cNvSpPr>
          <p:nvPr/>
        </p:nvSpPr>
        <p:spPr bwMode="auto">
          <a:xfrm flipH="1">
            <a:off x="2489200" y="2873375"/>
            <a:ext cx="6103938" cy="201295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3014" name="Oval 7"/>
          <p:cNvSpPr>
            <a:spLocks noChangeArrowheads="1"/>
          </p:cNvSpPr>
          <p:nvPr/>
        </p:nvSpPr>
        <p:spPr bwMode="auto">
          <a:xfrm>
            <a:off x="3806826" y="4171774"/>
            <a:ext cx="207963" cy="597253"/>
          </a:xfrm>
          <a:prstGeom prst="ellipse">
            <a:avLst/>
          </a:prstGeom>
          <a:solidFill>
            <a:srgbClr val="02FFFF"/>
          </a:solidFill>
          <a:ln w="28575">
            <a:noFill/>
            <a:round/>
            <a:headEnd/>
            <a:tailEnd type="none" w="med" len="lg"/>
          </a:ln>
        </p:spPr>
        <p:txBody>
          <a:bodyPr lIns="64008" tIns="27432" rIns="64008" bIns="27432" anchor="ctr">
            <a:spAutoFit/>
          </a:bodyPr>
          <a:lstStyle/>
          <a:p>
            <a:pPr eaLnBrk="1" hangingPunct="1"/>
            <a:endParaRPr lang="en-US">
              <a:latin typeface="Times New Roman" pitchFamily="18" charset="0"/>
            </a:endParaRPr>
          </a:p>
        </p:txBody>
      </p:sp>
      <p:sp>
        <p:nvSpPr>
          <p:cNvPr id="43015" name="Line 9"/>
          <p:cNvSpPr>
            <a:spLocks noChangeShapeType="1"/>
          </p:cNvSpPr>
          <p:nvPr/>
        </p:nvSpPr>
        <p:spPr bwMode="auto">
          <a:xfrm flipH="1">
            <a:off x="2489201" y="3498851"/>
            <a:ext cx="1387475" cy="1387475"/>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3016" name="Line 10"/>
          <p:cNvSpPr>
            <a:spLocks noChangeShapeType="1"/>
          </p:cNvSpPr>
          <p:nvPr/>
        </p:nvSpPr>
        <p:spPr bwMode="auto">
          <a:xfrm flipH="1" flipV="1">
            <a:off x="3876675" y="3498850"/>
            <a:ext cx="5340350" cy="0"/>
          </a:xfrm>
          <a:prstGeom prst="line">
            <a:avLst/>
          </a:prstGeom>
          <a:noFill/>
          <a:ln w="28575">
            <a:solidFill>
              <a:srgbClr val="33CC33"/>
            </a:solidFill>
            <a:round/>
            <a:headEnd/>
            <a:tailEnd type="none" w="med" len="lg"/>
          </a:ln>
        </p:spPr>
        <p:txBody>
          <a:bodyPr lIns="64008" tIns="27432" rIns="64008" bIns="27432" anchor="ctr">
            <a:spAutoFit/>
          </a:bodyPr>
          <a:lstStyle/>
          <a:p>
            <a:endParaRPr lang="en-US"/>
          </a:p>
        </p:txBody>
      </p:sp>
      <p:sp>
        <p:nvSpPr>
          <p:cNvPr id="43017" name="Line 11"/>
          <p:cNvSpPr>
            <a:spLocks noChangeShapeType="1"/>
          </p:cNvSpPr>
          <p:nvPr/>
        </p:nvSpPr>
        <p:spPr bwMode="auto">
          <a:xfrm>
            <a:off x="2489200"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43018" name="Line 12"/>
          <p:cNvSpPr>
            <a:spLocks noChangeShapeType="1"/>
          </p:cNvSpPr>
          <p:nvPr/>
        </p:nvSpPr>
        <p:spPr bwMode="auto">
          <a:xfrm>
            <a:off x="6651625" y="3081339"/>
            <a:ext cx="0" cy="2846387"/>
          </a:xfrm>
          <a:prstGeom prst="line">
            <a:avLst/>
          </a:prstGeom>
          <a:noFill/>
          <a:ln w="28575" cap="rnd">
            <a:solidFill>
              <a:srgbClr val="000000"/>
            </a:solidFill>
            <a:prstDash val="sysDot"/>
            <a:round/>
            <a:headEnd/>
            <a:tailEnd type="none" w="med" len="lg"/>
          </a:ln>
        </p:spPr>
        <p:txBody>
          <a:bodyPr wrap="none" lIns="64008" tIns="27432" rIns="64008" bIns="27432" anchor="ctr">
            <a:spAutoFit/>
          </a:bodyPr>
          <a:lstStyle/>
          <a:p>
            <a:endParaRPr lang="en-US"/>
          </a:p>
        </p:txBody>
      </p:sp>
      <p:sp>
        <p:nvSpPr>
          <p:cNvPr id="43019" name="Text Box 13"/>
          <p:cNvSpPr txBox="1">
            <a:spLocks noChangeArrowheads="1"/>
          </p:cNvSpPr>
          <p:nvPr/>
        </p:nvSpPr>
        <p:spPr bwMode="auto">
          <a:xfrm>
            <a:off x="3048000" y="3048000"/>
            <a:ext cx="3365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f</a:t>
            </a:r>
          </a:p>
        </p:txBody>
      </p:sp>
      <p:sp>
        <p:nvSpPr>
          <p:cNvPr id="43020" name="Line 14"/>
          <p:cNvSpPr>
            <a:spLocks noChangeShapeType="1"/>
          </p:cNvSpPr>
          <p:nvPr/>
        </p:nvSpPr>
        <p:spPr bwMode="auto">
          <a:xfrm flipH="1">
            <a:off x="4038600" y="3016250"/>
            <a:ext cx="2590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3021" name="Text Box 15"/>
          <p:cNvSpPr txBox="1">
            <a:spLocks noChangeArrowheads="1"/>
          </p:cNvSpPr>
          <p:nvPr/>
        </p:nvSpPr>
        <p:spPr bwMode="auto">
          <a:xfrm>
            <a:off x="4876800" y="2406650"/>
            <a:ext cx="514350" cy="641350"/>
          </a:xfrm>
          <a:prstGeom prst="rect">
            <a:avLst/>
          </a:prstGeom>
          <a:noFill/>
          <a:ln w="12700">
            <a:noFill/>
            <a:miter lim="800000"/>
            <a:headEnd/>
            <a:tailEnd/>
          </a:ln>
        </p:spPr>
        <p:txBody>
          <a:bodyPr wrap="none">
            <a:spAutoFit/>
          </a:bodyPr>
          <a:lstStyle/>
          <a:p>
            <a:pPr eaLnBrk="1" hangingPunct="1">
              <a:spcBef>
                <a:spcPct val="50000"/>
              </a:spcBef>
            </a:pPr>
            <a:r>
              <a:rPr lang="en-US" sz="3600" b="1" i="1">
                <a:solidFill>
                  <a:srgbClr val="0000FF"/>
                </a:solidFill>
                <a:latin typeface="Times New Roman" pitchFamily="18" charset="0"/>
              </a:rPr>
              <a:t>D</a:t>
            </a:r>
          </a:p>
        </p:txBody>
      </p:sp>
      <p:sp>
        <p:nvSpPr>
          <p:cNvPr id="43022" name="Line 16"/>
          <p:cNvSpPr>
            <a:spLocks noChangeShapeType="1"/>
          </p:cNvSpPr>
          <p:nvPr/>
        </p:nvSpPr>
        <p:spPr bwMode="auto">
          <a:xfrm flipH="1">
            <a:off x="2514601" y="3021013"/>
            <a:ext cx="1477963"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3023" name="Text Box 17"/>
          <p:cNvSpPr txBox="1">
            <a:spLocks noChangeArrowheads="1"/>
          </p:cNvSpPr>
          <p:nvPr/>
        </p:nvSpPr>
        <p:spPr bwMode="auto">
          <a:xfrm>
            <a:off x="2743200" y="2286001"/>
            <a:ext cx="619080" cy="646331"/>
          </a:xfrm>
          <a:prstGeom prst="rect">
            <a:avLst/>
          </a:prstGeom>
          <a:noFill/>
          <a:ln w="12700">
            <a:noFill/>
            <a:miter lim="800000"/>
            <a:headEnd/>
            <a:tailEnd/>
          </a:ln>
        </p:spPr>
        <p:txBody>
          <a:bodyPr wrap="none">
            <a:spAutoFit/>
          </a:bodyPr>
          <a:lstStyle/>
          <a:p>
            <a:pPr eaLnBrk="1" hangingPunct="1">
              <a:spcBef>
                <a:spcPct val="50000"/>
              </a:spcBef>
            </a:pPr>
            <a:r>
              <a:rPr lang="en-US" sz="3600" b="1" i="1" dirty="0">
                <a:solidFill>
                  <a:srgbClr val="0000FF"/>
                </a:solidFill>
                <a:latin typeface="Times New Roman" pitchFamily="18" charset="0"/>
              </a:rPr>
              <a:t>D</a:t>
            </a:r>
            <a:r>
              <a:rPr lang="en-US" sz="3600" dirty="0">
                <a:solidFill>
                  <a:srgbClr val="0000FF"/>
                </a:solidFill>
                <a:latin typeface="Times New Roman" pitchFamily="18" charset="0"/>
                <a:cs typeface="Times New Roman" pitchFamily="18" charset="0"/>
              </a:rPr>
              <a:t>′</a:t>
            </a:r>
            <a:endParaRPr lang="en-US" sz="3600" b="1" i="1" dirty="0">
              <a:solidFill>
                <a:srgbClr val="0000FF"/>
              </a:solidFill>
              <a:latin typeface="Times New Roman" pitchFamily="18" charset="0"/>
            </a:endParaRPr>
          </a:p>
        </p:txBody>
      </p:sp>
      <p:sp>
        <p:nvSpPr>
          <p:cNvPr id="43024" name="Text Box 18"/>
          <p:cNvSpPr txBox="1">
            <a:spLocks noChangeArrowheads="1"/>
          </p:cNvSpPr>
          <p:nvPr/>
        </p:nvSpPr>
        <p:spPr bwMode="auto">
          <a:xfrm>
            <a:off x="2286000" y="923925"/>
            <a:ext cx="412750" cy="641350"/>
          </a:xfrm>
          <a:prstGeom prst="rect">
            <a:avLst/>
          </a:prstGeom>
          <a:noFill/>
          <a:ln w="12700">
            <a:noFill/>
            <a:miter lim="800000"/>
            <a:headEnd/>
            <a:tailEnd/>
          </a:ln>
        </p:spPr>
        <p:txBody>
          <a:bodyPr wrap="none">
            <a:spAutoFit/>
          </a:bodyPr>
          <a:lstStyle/>
          <a:p>
            <a:pPr eaLnBrk="1" hangingPunct="1">
              <a:spcBef>
                <a:spcPct val="50000"/>
              </a:spcBef>
            </a:pPr>
            <a:r>
              <a:rPr lang="en-US" sz="3600">
                <a:latin typeface="Times New Roman" pitchFamily="18" charset="0"/>
              </a:rPr>
              <a:t>1</a:t>
            </a:r>
          </a:p>
        </p:txBody>
      </p:sp>
      <p:sp>
        <p:nvSpPr>
          <p:cNvPr id="43025" name="Text Box 19"/>
          <p:cNvSpPr txBox="1">
            <a:spLocks noChangeArrowheads="1"/>
          </p:cNvSpPr>
          <p:nvPr/>
        </p:nvSpPr>
        <p:spPr bwMode="auto">
          <a:xfrm>
            <a:off x="2133600" y="1416051"/>
            <a:ext cx="619080"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D</a:t>
            </a:r>
            <a:r>
              <a:rPr lang="en-US" sz="3600" dirty="0">
                <a:latin typeface="Times New Roman" pitchFamily="18" charset="0"/>
                <a:cs typeface="Times New Roman" pitchFamily="18" charset="0"/>
              </a:rPr>
              <a:t>′</a:t>
            </a:r>
            <a:endParaRPr lang="en-US" sz="3600" dirty="0">
              <a:latin typeface="Times New Roman" pitchFamily="18" charset="0"/>
            </a:endParaRPr>
          </a:p>
        </p:txBody>
      </p:sp>
      <p:sp>
        <p:nvSpPr>
          <p:cNvPr id="43026" name="Text Box 20"/>
          <p:cNvSpPr txBox="1">
            <a:spLocks noChangeArrowheads="1"/>
          </p:cNvSpPr>
          <p:nvPr/>
        </p:nvSpPr>
        <p:spPr bwMode="auto">
          <a:xfrm>
            <a:off x="3048000" y="1416050"/>
            <a:ext cx="514350" cy="641350"/>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D</a:t>
            </a:r>
          </a:p>
        </p:txBody>
      </p:sp>
      <p:sp>
        <p:nvSpPr>
          <p:cNvPr id="43027" name="Text Box 21"/>
          <p:cNvSpPr txBox="1">
            <a:spLocks noChangeArrowheads="1"/>
          </p:cNvSpPr>
          <p:nvPr/>
        </p:nvSpPr>
        <p:spPr bwMode="auto">
          <a:xfrm>
            <a:off x="3063875" y="923925"/>
            <a:ext cx="412750" cy="641350"/>
          </a:xfrm>
          <a:prstGeom prst="rect">
            <a:avLst/>
          </a:prstGeom>
          <a:noFill/>
          <a:ln w="12700">
            <a:noFill/>
            <a:miter lim="800000"/>
            <a:headEnd/>
            <a:tailEnd/>
          </a:ln>
        </p:spPr>
        <p:txBody>
          <a:bodyPr wrap="none">
            <a:spAutoFit/>
          </a:bodyPr>
          <a:lstStyle/>
          <a:p>
            <a:pPr eaLnBrk="1" hangingPunct="1">
              <a:spcBef>
                <a:spcPct val="50000"/>
              </a:spcBef>
            </a:pPr>
            <a:r>
              <a:rPr lang="en-US" sz="3600">
                <a:latin typeface="Times New Roman" pitchFamily="18" charset="0"/>
              </a:rPr>
              <a:t>1</a:t>
            </a:r>
          </a:p>
        </p:txBody>
      </p:sp>
      <p:sp>
        <p:nvSpPr>
          <p:cNvPr id="43028" name="Text Box 22"/>
          <p:cNvSpPr txBox="1">
            <a:spLocks noChangeArrowheads="1"/>
          </p:cNvSpPr>
          <p:nvPr/>
        </p:nvSpPr>
        <p:spPr bwMode="auto">
          <a:xfrm>
            <a:off x="4006850" y="923925"/>
            <a:ext cx="412750" cy="641350"/>
          </a:xfrm>
          <a:prstGeom prst="rect">
            <a:avLst/>
          </a:prstGeom>
          <a:noFill/>
          <a:ln w="12700">
            <a:noFill/>
            <a:miter lim="800000"/>
            <a:headEnd/>
            <a:tailEnd/>
          </a:ln>
        </p:spPr>
        <p:txBody>
          <a:bodyPr wrap="none">
            <a:spAutoFit/>
          </a:bodyPr>
          <a:lstStyle/>
          <a:p>
            <a:pPr eaLnBrk="1" hangingPunct="1">
              <a:spcBef>
                <a:spcPct val="50000"/>
              </a:spcBef>
            </a:pPr>
            <a:r>
              <a:rPr lang="en-US" sz="3600">
                <a:latin typeface="Times New Roman" pitchFamily="18" charset="0"/>
              </a:rPr>
              <a:t>1</a:t>
            </a:r>
          </a:p>
        </p:txBody>
      </p:sp>
      <p:sp>
        <p:nvSpPr>
          <p:cNvPr id="43029" name="Text Box 23"/>
          <p:cNvSpPr txBox="1">
            <a:spLocks noChangeArrowheads="1"/>
          </p:cNvSpPr>
          <p:nvPr/>
        </p:nvSpPr>
        <p:spPr bwMode="auto">
          <a:xfrm>
            <a:off x="4038600" y="1416051"/>
            <a:ext cx="312906" cy="646331"/>
          </a:xfrm>
          <a:prstGeom prst="rect">
            <a:avLst/>
          </a:prstGeom>
          <a:noFill/>
          <a:ln w="12700">
            <a:noFill/>
            <a:miter lim="800000"/>
            <a:headEnd/>
            <a:tailEnd/>
          </a:ln>
        </p:spPr>
        <p:txBody>
          <a:bodyPr wrap="none">
            <a:spAutoFit/>
          </a:bodyPr>
          <a:lstStyle/>
          <a:p>
            <a:pPr eaLnBrk="1" hangingPunct="1">
              <a:spcBef>
                <a:spcPct val="50000"/>
              </a:spcBef>
            </a:pPr>
            <a:r>
              <a:rPr lang="en-US" sz="3600" i="1" dirty="0">
                <a:latin typeface="Times New Roman" pitchFamily="18" charset="0"/>
              </a:rPr>
              <a:t>f</a:t>
            </a:r>
          </a:p>
        </p:txBody>
      </p:sp>
      <p:sp>
        <p:nvSpPr>
          <p:cNvPr id="43030" name="Line 24"/>
          <p:cNvSpPr>
            <a:spLocks noChangeShapeType="1"/>
          </p:cNvSpPr>
          <p:nvPr/>
        </p:nvSpPr>
        <p:spPr bwMode="auto">
          <a:xfrm>
            <a:off x="3111500" y="1489075"/>
            <a:ext cx="457200" cy="0"/>
          </a:xfrm>
          <a:prstGeom prst="line">
            <a:avLst/>
          </a:prstGeom>
          <a:noFill/>
          <a:ln w="12700">
            <a:solidFill>
              <a:schemeClr val="tx1"/>
            </a:solidFill>
            <a:round/>
            <a:headEnd/>
            <a:tailEnd/>
          </a:ln>
        </p:spPr>
        <p:txBody>
          <a:bodyPr>
            <a:spAutoFit/>
          </a:bodyPr>
          <a:lstStyle/>
          <a:p>
            <a:endParaRPr lang="en-US"/>
          </a:p>
        </p:txBody>
      </p:sp>
      <p:sp>
        <p:nvSpPr>
          <p:cNvPr id="43031" name="Line 25"/>
          <p:cNvSpPr>
            <a:spLocks noChangeShapeType="1"/>
          </p:cNvSpPr>
          <p:nvPr/>
        </p:nvSpPr>
        <p:spPr bwMode="auto">
          <a:xfrm>
            <a:off x="2209800" y="1489075"/>
            <a:ext cx="457200" cy="0"/>
          </a:xfrm>
          <a:prstGeom prst="line">
            <a:avLst/>
          </a:prstGeom>
          <a:noFill/>
          <a:ln w="12700">
            <a:solidFill>
              <a:schemeClr val="tx1"/>
            </a:solidFill>
            <a:round/>
            <a:headEnd/>
            <a:tailEnd/>
          </a:ln>
        </p:spPr>
        <p:txBody>
          <a:bodyPr>
            <a:spAutoFit/>
          </a:bodyPr>
          <a:lstStyle/>
          <a:p>
            <a:endParaRPr lang="en-US"/>
          </a:p>
        </p:txBody>
      </p:sp>
      <p:sp>
        <p:nvSpPr>
          <p:cNvPr id="43032" name="Line 26"/>
          <p:cNvSpPr>
            <a:spLocks noChangeShapeType="1"/>
          </p:cNvSpPr>
          <p:nvPr/>
        </p:nvSpPr>
        <p:spPr bwMode="auto">
          <a:xfrm>
            <a:off x="4038600" y="1489075"/>
            <a:ext cx="457200" cy="0"/>
          </a:xfrm>
          <a:prstGeom prst="line">
            <a:avLst/>
          </a:prstGeom>
          <a:noFill/>
          <a:ln w="12700">
            <a:solidFill>
              <a:schemeClr val="tx1"/>
            </a:solidFill>
            <a:round/>
            <a:headEnd/>
            <a:tailEnd/>
          </a:ln>
        </p:spPr>
        <p:txBody>
          <a:bodyPr>
            <a:spAutoFit/>
          </a:bodyPr>
          <a:lstStyle/>
          <a:p>
            <a:endParaRPr lang="en-US"/>
          </a:p>
        </p:txBody>
      </p:sp>
      <p:sp>
        <p:nvSpPr>
          <p:cNvPr id="43033" name="Text Box 27"/>
          <p:cNvSpPr txBox="1">
            <a:spLocks noChangeArrowheads="1"/>
          </p:cNvSpPr>
          <p:nvPr/>
        </p:nvSpPr>
        <p:spPr bwMode="auto">
          <a:xfrm>
            <a:off x="2682876" y="1152525"/>
            <a:ext cx="441325" cy="641350"/>
          </a:xfrm>
          <a:prstGeom prst="rect">
            <a:avLst/>
          </a:prstGeom>
          <a:noFill/>
          <a:ln w="12700">
            <a:noFill/>
            <a:miter lim="800000"/>
            <a:headEnd/>
            <a:tailEnd/>
          </a:ln>
        </p:spPr>
        <p:txBody>
          <a:bodyPr wrap="none">
            <a:spAutoFit/>
          </a:bodyPr>
          <a:lstStyle/>
          <a:p>
            <a:pPr eaLnBrk="1" hangingPunct="1">
              <a:spcBef>
                <a:spcPct val="50000"/>
              </a:spcBef>
            </a:pPr>
            <a:r>
              <a:rPr lang="en-US" sz="3600">
                <a:latin typeface="Times New Roman" pitchFamily="18" charset="0"/>
              </a:rPr>
              <a:t>+</a:t>
            </a:r>
          </a:p>
        </p:txBody>
      </p:sp>
      <p:sp>
        <p:nvSpPr>
          <p:cNvPr id="43034" name="Text Box 28"/>
          <p:cNvSpPr txBox="1">
            <a:spLocks noChangeArrowheads="1"/>
          </p:cNvSpPr>
          <p:nvPr/>
        </p:nvSpPr>
        <p:spPr bwMode="auto">
          <a:xfrm>
            <a:off x="3609976" y="1152525"/>
            <a:ext cx="441325" cy="641350"/>
          </a:xfrm>
          <a:prstGeom prst="rect">
            <a:avLst/>
          </a:prstGeom>
          <a:noFill/>
          <a:ln w="12700">
            <a:noFill/>
            <a:miter lim="800000"/>
            <a:headEnd/>
            <a:tailEnd/>
          </a:ln>
        </p:spPr>
        <p:txBody>
          <a:bodyPr wrap="none">
            <a:spAutoFit/>
          </a:bodyPr>
          <a:lstStyle/>
          <a:p>
            <a:pPr eaLnBrk="1" hangingPunct="1">
              <a:spcBef>
                <a:spcPct val="50000"/>
              </a:spcBef>
            </a:pPr>
            <a:r>
              <a:rPr lang="en-US" sz="3600">
                <a:latin typeface="Times New Roman" pitchFamily="18" charset="0"/>
              </a:rPr>
              <a:t>=</a:t>
            </a:r>
          </a:p>
        </p:txBody>
      </p:sp>
      <p:sp>
        <p:nvSpPr>
          <p:cNvPr id="43035" name="Line 29"/>
          <p:cNvSpPr>
            <a:spLocks noChangeShapeType="1"/>
          </p:cNvSpPr>
          <p:nvPr/>
        </p:nvSpPr>
        <p:spPr bwMode="auto">
          <a:xfrm flipH="1">
            <a:off x="2819400" y="3200400"/>
            <a:ext cx="1066800" cy="0"/>
          </a:xfrm>
          <a:prstGeom prst="line">
            <a:avLst/>
          </a:prstGeom>
          <a:noFill/>
          <a:ln w="28575">
            <a:solidFill>
              <a:srgbClr val="0000FF"/>
            </a:solidFill>
            <a:round/>
            <a:headEnd type="arrow" w="med" len="med"/>
            <a:tailEnd type="arrow" w="med" len="med"/>
          </a:ln>
        </p:spPr>
        <p:txBody>
          <a:bodyPr>
            <a:spAutoFit/>
          </a:bodyPr>
          <a:lstStyle/>
          <a:p>
            <a:endParaRPr lang="en-US"/>
          </a:p>
        </p:txBody>
      </p:sp>
      <p:sp>
        <p:nvSpPr>
          <p:cNvPr id="43036" name="Rectangle 30"/>
          <p:cNvSpPr>
            <a:spLocks noChangeArrowheads="1"/>
          </p:cNvSpPr>
          <p:nvPr/>
        </p:nvSpPr>
        <p:spPr bwMode="auto">
          <a:xfrm>
            <a:off x="1905001" y="1293168"/>
            <a:ext cx="184731" cy="461665"/>
          </a:xfrm>
          <a:prstGeom prst="rect">
            <a:avLst/>
          </a:prstGeom>
          <a:noFill/>
          <a:ln w="28575">
            <a:solidFill>
              <a:srgbClr val="FF0000"/>
            </a:solidFill>
            <a:miter lim="800000"/>
            <a:headEnd/>
            <a:tailEnd/>
          </a:ln>
        </p:spPr>
        <p:txBody>
          <a:bodyPr wrap="none" anchor="ctr">
            <a:spAutoFit/>
          </a:bodyPr>
          <a:lstStyle/>
          <a:p>
            <a:pPr eaLnBrk="1" hangingPunct="1"/>
            <a:endParaRPr lang="en-US">
              <a:latin typeface="Times New Roman" pitchFamily="18" charset="0"/>
            </a:endParaRPr>
          </a:p>
        </p:txBody>
      </p:sp>
      <p:sp>
        <p:nvSpPr>
          <p:cNvPr id="43037" name="Text Box 34"/>
          <p:cNvSpPr txBox="1">
            <a:spLocks noChangeArrowheads="1"/>
          </p:cNvSpPr>
          <p:nvPr/>
        </p:nvSpPr>
        <p:spPr bwMode="auto">
          <a:xfrm>
            <a:off x="5267326" y="987426"/>
            <a:ext cx="5070475" cy="830997"/>
          </a:xfrm>
          <a:prstGeom prst="rect">
            <a:avLst/>
          </a:prstGeom>
          <a:noFill/>
          <a:ln w="9525">
            <a:noFill/>
            <a:miter lim="800000"/>
            <a:headEnd/>
            <a:tailEnd/>
          </a:ln>
        </p:spPr>
        <p:txBody>
          <a:bodyPr>
            <a:spAutoFit/>
          </a:bodyPr>
          <a:lstStyle/>
          <a:p>
            <a:r>
              <a:rPr lang="en-US">
                <a:latin typeface="Palatino Linotype" pitchFamily="18" charset="0"/>
              </a:rPr>
              <a:t>Any point satisfying the thin lens equation is in focus.</a:t>
            </a:r>
          </a:p>
        </p:txBody>
      </p:sp>
      <p:sp>
        <p:nvSpPr>
          <p:cNvPr id="43038" name="Oval 8"/>
          <p:cNvSpPr>
            <a:spLocks noChangeArrowheads="1"/>
          </p:cNvSpPr>
          <p:nvPr/>
        </p:nvSpPr>
        <p:spPr bwMode="auto">
          <a:xfrm>
            <a:off x="2905125" y="4101925"/>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43039" name="Oval 6"/>
          <p:cNvSpPr>
            <a:spLocks noChangeArrowheads="1"/>
          </p:cNvSpPr>
          <p:nvPr/>
        </p:nvSpPr>
        <p:spPr bwMode="auto">
          <a:xfrm>
            <a:off x="6581775" y="3199431"/>
            <a:ext cx="181864" cy="597253"/>
          </a:xfrm>
          <a:prstGeom prst="ellipse">
            <a:avLst/>
          </a:prstGeom>
          <a:solidFill>
            <a:schemeClr val="accent1"/>
          </a:solidFill>
          <a:ln w="28575">
            <a:solidFill>
              <a:srgbClr val="000000"/>
            </a:solidFill>
            <a:round/>
            <a:headEnd/>
            <a:tailEnd type="none" w="med" len="lg"/>
          </a:ln>
        </p:spPr>
        <p:txBody>
          <a:bodyPr wrap="none" lIns="64008" tIns="27432" rIns="64008" bIns="27432" anchor="ctr">
            <a:spAutoFit/>
          </a:bodyPr>
          <a:lstStyle/>
          <a:p>
            <a:pPr eaLnBrk="1" hangingPunct="1"/>
            <a:endParaRPr lang="en-US">
              <a:latin typeface="Times New Roman" pitchFamily="18" charset="0"/>
            </a:endParaRPr>
          </a:p>
        </p:txBody>
      </p:sp>
      <p:sp>
        <p:nvSpPr>
          <p:cNvPr id="33" name="Text Box 20"/>
          <p:cNvSpPr txBox="1">
            <a:spLocks noChangeArrowheads="1"/>
          </p:cNvSpPr>
          <p:nvPr/>
        </p:nvSpPr>
        <p:spPr bwMode="auto">
          <a:xfrm>
            <a:off x="8855076" y="6462714"/>
            <a:ext cx="1752403" cy="276999"/>
          </a:xfrm>
          <a:prstGeom prst="rect">
            <a:avLst/>
          </a:prstGeom>
          <a:noFill/>
          <a:ln w="9525">
            <a:noFill/>
            <a:miter lim="800000"/>
            <a:headEnd/>
            <a:tailEnd/>
          </a:ln>
        </p:spPr>
        <p:txBody>
          <a:bodyPr wrap="none">
            <a:spAutoFit/>
          </a:bodyPr>
          <a:lstStyle/>
          <a:p>
            <a:pPr eaLnBrk="1" hangingPunct="1"/>
            <a:r>
              <a:rPr lang="en-US" sz="1200" dirty="0"/>
              <a:t>Slide by </a:t>
            </a:r>
            <a:r>
              <a:rPr lang="en-US" sz="1200" dirty="0" err="1"/>
              <a:t>Frédo</a:t>
            </a:r>
            <a:r>
              <a:rPr lang="en-US" sz="1200" dirty="0"/>
              <a:t> Durand</a:t>
            </a:r>
          </a:p>
        </p:txBody>
      </p:sp>
      <p:sp>
        <p:nvSpPr>
          <p:cNvPr id="34" name="TextBox 33"/>
          <p:cNvSpPr txBox="1"/>
          <p:nvPr/>
        </p:nvSpPr>
        <p:spPr>
          <a:xfrm>
            <a:off x="6172201" y="6019801"/>
            <a:ext cx="934871" cy="461665"/>
          </a:xfrm>
          <a:prstGeom prst="rect">
            <a:avLst/>
          </a:prstGeom>
          <a:noFill/>
        </p:spPr>
        <p:txBody>
          <a:bodyPr wrap="none" rtlCol="0">
            <a:spAutoFit/>
          </a:bodyPr>
          <a:lstStyle/>
          <a:p>
            <a:r>
              <a:rPr lang="en-US" dirty="0">
                <a:latin typeface="Times New Roman" pitchFamily="18" charset="0"/>
                <a:cs typeface="Times New Roman" pitchFamily="18" charset="0"/>
              </a:rPr>
              <a:t>object</a:t>
            </a:r>
          </a:p>
        </p:txBody>
      </p:sp>
      <p:sp>
        <p:nvSpPr>
          <p:cNvPr id="35" name="TextBox 34"/>
          <p:cNvSpPr txBox="1"/>
          <p:nvPr/>
        </p:nvSpPr>
        <p:spPr>
          <a:xfrm>
            <a:off x="1884530" y="5943601"/>
            <a:ext cx="1239671" cy="830997"/>
          </a:xfrm>
          <a:prstGeom prst="rect">
            <a:avLst/>
          </a:prstGeom>
          <a:noFill/>
        </p:spPr>
        <p:txBody>
          <a:bodyPr wrap="square" rtlCol="0">
            <a:spAutoFit/>
          </a:bodyPr>
          <a:lstStyle/>
          <a:p>
            <a:pPr algn="ctr"/>
            <a:r>
              <a:rPr lang="en-US" dirty="0">
                <a:latin typeface="Times New Roman" pitchFamily="18" charset="0"/>
                <a:cs typeface="Times New Roman" pitchFamily="18" charset="0"/>
              </a:rPr>
              <a:t>image plane</a:t>
            </a:r>
          </a:p>
        </p:txBody>
      </p:sp>
      <p:sp>
        <p:nvSpPr>
          <p:cNvPr id="36" name="TextBox 35"/>
          <p:cNvSpPr txBox="1"/>
          <p:nvPr/>
        </p:nvSpPr>
        <p:spPr>
          <a:xfrm>
            <a:off x="3587206" y="6015336"/>
            <a:ext cx="679994" cy="461665"/>
          </a:xfrm>
          <a:prstGeom prst="rect">
            <a:avLst/>
          </a:prstGeom>
          <a:noFill/>
        </p:spPr>
        <p:txBody>
          <a:bodyPr wrap="none" rtlCol="0">
            <a:spAutoFit/>
          </a:bodyPr>
          <a:lstStyle/>
          <a:p>
            <a:r>
              <a:rPr lang="en-US" dirty="0">
                <a:latin typeface="Times New Roman" pitchFamily="18" charset="0"/>
                <a:cs typeface="Times New Roman" pitchFamily="18" charset="0"/>
              </a:rPr>
              <a:t>lens</a:t>
            </a:r>
          </a:p>
        </p:txBody>
      </p:sp>
    </p:spTree>
    <p:extLst>
      <p:ext uri="{BB962C8B-B14F-4D97-AF65-F5344CB8AC3E}">
        <p14:creationId xmlns:p14="http://schemas.microsoft.com/office/powerpoint/2010/main" val="617854917"/>
      </p:ext>
    </p:extLst>
  </p:cSld>
  <p:clrMapOvr>
    <a:masterClrMapping/>
  </p:clrMapOvr>
  <p:transition advTm="285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r>
              <a:rPr lang="en-US"/>
              <a:t>Depth of Field</a:t>
            </a:r>
          </a:p>
        </p:txBody>
      </p:sp>
      <p:pic>
        <p:nvPicPr>
          <p:cNvPr id="44035" name="Picture 5"/>
          <p:cNvPicPr>
            <a:picLocks noChangeAspect="1" noChangeArrowheads="1"/>
          </p:cNvPicPr>
          <p:nvPr/>
        </p:nvPicPr>
        <p:blipFill>
          <a:blip r:embed="rId3" cstate="print"/>
          <a:srcRect/>
          <a:stretch>
            <a:fillRect/>
          </a:stretch>
        </p:blipFill>
        <p:spPr bwMode="auto">
          <a:xfrm>
            <a:off x="1905001" y="1600201"/>
            <a:ext cx="5713413" cy="4213225"/>
          </a:xfrm>
          <a:prstGeom prst="rect">
            <a:avLst/>
          </a:prstGeom>
          <a:noFill/>
          <a:ln w="9525">
            <a:noFill/>
            <a:miter lim="800000"/>
            <a:headEnd/>
            <a:tailEnd/>
          </a:ln>
        </p:spPr>
      </p:pic>
      <p:pic>
        <p:nvPicPr>
          <p:cNvPr id="44036" name="Picture 6"/>
          <p:cNvPicPr>
            <a:picLocks noChangeAspect="1" noChangeArrowheads="1"/>
          </p:cNvPicPr>
          <p:nvPr/>
        </p:nvPicPr>
        <p:blipFill>
          <a:blip r:embed="rId4" cstate="print"/>
          <a:srcRect/>
          <a:stretch>
            <a:fillRect/>
          </a:stretch>
        </p:blipFill>
        <p:spPr bwMode="auto">
          <a:xfrm>
            <a:off x="7924801" y="1600200"/>
            <a:ext cx="2359025" cy="4191000"/>
          </a:xfrm>
          <a:prstGeom prst="rect">
            <a:avLst/>
          </a:prstGeom>
          <a:noFill/>
          <a:ln w="9525">
            <a:noFill/>
            <a:miter lim="800000"/>
            <a:headEnd/>
            <a:tailEnd/>
          </a:ln>
        </p:spPr>
      </p:pic>
      <p:sp>
        <p:nvSpPr>
          <p:cNvPr id="44037" name="Rectangle 7"/>
          <p:cNvSpPr>
            <a:spLocks noChangeArrowheads="1"/>
          </p:cNvSpPr>
          <p:nvPr/>
        </p:nvSpPr>
        <p:spPr bwMode="auto">
          <a:xfrm>
            <a:off x="3276600" y="5867400"/>
            <a:ext cx="5697538" cy="336550"/>
          </a:xfrm>
          <a:prstGeom prst="rect">
            <a:avLst/>
          </a:prstGeom>
          <a:noFill/>
          <a:ln w="9525">
            <a:noFill/>
            <a:miter lim="800000"/>
            <a:headEnd/>
            <a:tailEnd/>
          </a:ln>
        </p:spPr>
        <p:txBody>
          <a:bodyPr wrap="none">
            <a:spAutoFit/>
          </a:bodyPr>
          <a:lstStyle/>
          <a:p>
            <a:r>
              <a:rPr lang="en-US" sz="1600">
                <a:hlinkClick r:id="rId5"/>
              </a:rPr>
              <a:t>http://www.cambridgeincolour.com/tutorials/depth-of-field.htm</a:t>
            </a:r>
            <a:endParaRPr lang="en-US" sz="1600"/>
          </a:p>
        </p:txBody>
      </p:sp>
      <p:sp>
        <p:nvSpPr>
          <p:cNvPr id="44038" name="Text Box 8"/>
          <p:cNvSpPr txBox="1">
            <a:spLocks noChangeArrowheads="1"/>
          </p:cNvSpPr>
          <p:nvPr/>
        </p:nvSpPr>
        <p:spPr bwMode="auto">
          <a:xfrm>
            <a:off x="9067800" y="6324600"/>
            <a:ext cx="1309688" cy="274638"/>
          </a:xfrm>
          <a:prstGeom prst="rect">
            <a:avLst/>
          </a:prstGeom>
          <a:noFill/>
          <a:ln w="9525">
            <a:noFill/>
            <a:miter lim="800000"/>
            <a:headEnd/>
            <a:tailEnd/>
          </a:ln>
        </p:spPr>
        <p:txBody>
          <a:bodyPr wrap="none">
            <a:spAutoFit/>
          </a:bodyPr>
          <a:lstStyle/>
          <a:p>
            <a:r>
              <a:rPr lang="en-US" sz="1200"/>
              <a:t>Slide by A. Efros</a:t>
            </a:r>
          </a:p>
        </p:txBody>
      </p:sp>
    </p:spTree>
    <p:extLst>
      <p:ext uri="{BB962C8B-B14F-4D97-AF65-F5344CB8AC3E}">
        <p14:creationId xmlns:p14="http://schemas.microsoft.com/office/powerpoint/2010/main" val="404496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Controlling Depth of Field</a:t>
            </a:r>
          </a:p>
        </p:txBody>
      </p:sp>
      <p:sp>
        <p:nvSpPr>
          <p:cNvPr id="10" name="Rectangle 9"/>
          <p:cNvSpPr/>
          <p:nvPr/>
        </p:nvSpPr>
        <p:spPr>
          <a:xfrm>
            <a:off x="1638300" y="6519446"/>
            <a:ext cx="8991600" cy="338554"/>
          </a:xfrm>
          <a:prstGeom prst="rect">
            <a:avLst/>
          </a:prstGeom>
        </p:spPr>
        <p:txBody>
          <a:bodyPr wrap="square">
            <a:spAutoFit/>
          </a:bodyPr>
          <a:lstStyle/>
          <a:p>
            <a:pPr algn="ctr"/>
            <a:r>
              <a:rPr lang="en-US" sz="1600" dirty="0">
                <a:hlinkClick r:id="rId3"/>
              </a:rPr>
              <a:t>http://en.wikipedia.org/wiki/File:Depth_of_field_illustration.svg</a:t>
            </a:r>
            <a:endParaRPr lang="en-US" sz="1600" dirty="0"/>
          </a:p>
        </p:txBody>
      </p:sp>
      <p:grpSp>
        <p:nvGrpSpPr>
          <p:cNvPr id="3" name="Group 2"/>
          <p:cNvGrpSpPr/>
          <p:nvPr/>
        </p:nvGrpSpPr>
        <p:grpSpPr>
          <a:xfrm>
            <a:off x="2895600" y="983058"/>
            <a:ext cx="6248400" cy="3775671"/>
            <a:chOff x="1371600" y="983057"/>
            <a:chExt cx="6248400" cy="3775671"/>
          </a:xfrm>
        </p:grpSpPr>
        <p:pic>
          <p:nvPicPr>
            <p:cNvPr id="9" name="Picture 2" descr="http://upload.wikimedia.org/wikipedia/commons/thumb/0/0c/Depth_of_field_illustration.svg/1000px-Depth_of_field_illustra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983057"/>
              <a:ext cx="4800600" cy="356684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371600"/>
              <a:ext cx="8382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200400"/>
              <a:ext cx="8858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6019800" y="2438400"/>
              <a:ext cx="381000" cy="4915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4" name="Rectangle 13"/>
            <p:cNvSpPr/>
            <p:nvPr/>
          </p:nvSpPr>
          <p:spPr bwMode="auto">
            <a:xfrm>
              <a:off x="6080174" y="4267200"/>
              <a:ext cx="381000" cy="4915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Rectangle 14"/>
            <p:cNvSpPr/>
            <p:nvPr/>
          </p:nvSpPr>
          <p:spPr bwMode="auto">
            <a:xfrm>
              <a:off x="4610100" y="4248277"/>
              <a:ext cx="381000" cy="4915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28355" name="Rectangle 3"/>
          <p:cNvSpPr>
            <a:spLocks noGrp="1" noChangeArrowheads="1"/>
          </p:cNvSpPr>
          <p:nvPr>
            <p:ph type="body" idx="1"/>
          </p:nvPr>
        </p:nvSpPr>
        <p:spPr>
          <a:xfrm>
            <a:off x="2209800" y="4495800"/>
            <a:ext cx="7772400" cy="1905000"/>
          </a:xfrm>
        </p:spPr>
        <p:txBody>
          <a:bodyPr/>
          <a:lstStyle/>
          <a:p>
            <a:r>
              <a:rPr lang="en-US" dirty="0"/>
              <a:t>Changing the aperture size affects depth of field</a:t>
            </a:r>
          </a:p>
          <a:p>
            <a:pPr lvl="1"/>
            <a:r>
              <a:rPr lang="en-US" dirty="0"/>
              <a:t>A smaller aperture increases the range in which the object is approximately in focus</a:t>
            </a:r>
          </a:p>
          <a:p>
            <a:pPr lvl="1"/>
            <a:r>
              <a:rPr lang="en-US" dirty="0"/>
              <a:t>But small aperture reduces amount of light – need to increase exposure</a:t>
            </a:r>
          </a:p>
        </p:txBody>
      </p:sp>
    </p:spTree>
    <p:extLst>
      <p:ext uri="{BB962C8B-B14F-4D97-AF65-F5344CB8AC3E}">
        <p14:creationId xmlns:p14="http://schemas.microsoft.com/office/powerpoint/2010/main" val="377373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83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83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8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p:txBody>
          <a:bodyPr/>
          <a:lstStyle/>
          <a:p>
            <a:r>
              <a:rPr lang="en-US" dirty="0"/>
              <a:t>Varying the Aperture </a:t>
            </a:r>
          </a:p>
        </p:txBody>
      </p:sp>
      <p:pic>
        <p:nvPicPr>
          <p:cNvPr id="46083" name="Picture 5"/>
          <p:cNvPicPr>
            <a:picLocks noChangeAspect="1" noChangeArrowheads="1"/>
          </p:cNvPicPr>
          <p:nvPr/>
        </p:nvPicPr>
        <p:blipFill>
          <a:blip r:embed="rId3" cstate="print"/>
          <a:srcRect/>
          <a:stretch>
            <a:fillRect/>
          </a:stretch>
        </p:blipFill>
        <p:spPr bwMode="auto">
          <a:xfrm>
            <a:off x="6248400" y="914400"/>
            <a:ext cx="3519488" cy="5278438"/>
          </a:xfrm>
          <a:prstGeom prst="rect">
            <a:avLst/>
          </a:prstGeom>
          <a:noFill/>
          <a:ln w="9525">
            <a:noFill/>
            <a:miter lim="800000"/>
            <a:headEnd/>
            <a:tailEnd/>
          </a:ln>
        </p:spPr>
      </p:pic>
      <p:pic>
        <p:nvPicPr>
          <p:cNvPr id="46084" name="Picture 6"/>
          <p:cNvPicPr>
            <a:picLocks noChangeAspect="1" noChangeArrowheads="1"/>
          </p:cNvPicPr>
          <p:nvPr/>
        </p:nvPicPr>
        <p:blipFill>
          <a:blip r:embed="rId4" cstate="print"/>
          <a:srcRect/>
          <a:stretch>
            <a:fillRect/>
          </a:stretch>
        </p:blipFill>
        <p:spPr bwMode="auto">
          <a:xfrm>
            <a:off x="2424114" y="914400"/>
            <a:ext cx="3519487" cy="5278438"/>
          </a:xfrm>
          <a:prstGeom prst="rect">
            <a:avLst/>
          </a:prstGeom>
          <a:noFill/>
          <a:ln w="9525">
            <a:noFill/>
            <a:miter lim="800000"/>
            <a:headEnd/>
            <a:tailEnd/>
          </a:ln>
        </p:spPr>
      </p:pic>
      <p:sp>
        <p:nvSpPr>
          <p:cNvPr id="46085" name="Text Box 7"/>
          <p:cNvSpPr txBox="1">
            <a:spLocks noChangeArrowheads="1"/>
          </p:cNvSpPr>
          <p:nvPr/>
        </p:nvSpPr>
        <p:spPr bwMode="auto">
          <a:xfrm>
            <a:off x="2473325" y="5867401"/>
            <a:ext cx="3405188" cy="701675"/>
          </a:xfrm>
          <a:prstGeom prst="rect">
            <a:avLst/>
          </a:prstGeom>
          <a:noFill/>
          <a:ln w="9525">
            <a:noFill/>
            <a:miter lim="800000"/>
            <a:headEnd/>
            <a:tailEnd/>
          </a:ln>
        </p:spPr>
        <p:txBody>
          <a:bodyPr wrap="none">
            <a:spAutoFit/>
          </a:bodyPr>
          <a:lstStyle/>
          <a:p>
            <a:pPr algn="ctr"/>
            <a:endParaRPr lang="en-US" sz="2000"/>
          </a:p>
          <a:p>
            <a:pPr algn="ctr"/>
            <a:r>
              <a:rPr lang="en-US" sz="2000"/>
              <a:t>Large aperture  = small DOF</a:t>
            </a:r>
          </a:p>
        </p:txBody>
      </p:sp>
      <p:sp>
        <p:nvSpPr>
          <p:cNvPr id="46086" name="Text Box 8"/>
          <p:cNvSpPr txBox="1">
            <a:spLocks noChangeArrowheads="1"/>
          </p:cNvSpPr>
          <p:nvPr/>
        </p:nvSpPr>
        <p:spPr bwMode="auto">
          <a:xfrm>
            <a:off x="6207126" y="5867401"/>
            <a:ext cx="3294063" cy="701675"/>
          </a:xfrm>
          <a:prstGeom prst="rect">
            <a:avLst/>
          </a:prstGeom>
          <a:noFill/>
          <a:ln w="9525">
            <a:noFill/>
            <a:miter lim="800000"/>
            <a:headEnd/>
            <a:tailEnd/>
          </a:ln>
        </p:spPr>
        <p:txBody>
          <a:bodyPr wrap="none">
            <a:spAutoFit/>
          </a:bodyPr>
          <a:lstStyle/>
          <a:p>
            <a:pPr algn="ctr"/>
            <a:endParaRPr lang="en-US" sz="2000"/>
          </a:p>
          <a:p>
            <a:pPr algn="ctr"/>
            <a:r>
              <a:rPr lang="en-US" sz="2000"/>
              <a:t>Small aperture = large DOF</a:t>
            </a:r>
          </a:p>
        </p:txBody>
      </p:sp>
      <p:sp>
        <p:nvSpPr>
          <p:cNvPr id="46087" name="Text Box 9"/>
          <p:cNvSpPr txBox="1">
            <a:spLocks noChangeArrowheads="1"/>
          </p:cNvSpPr>
          <p:nvPr/>
        </p:nvSpPr>
        <p:spPr bwMode="auto">
          <a:xfrm>
            <a:off x="9067800" y="6583364"/>
            <a:ext cx="1309688" cy="274637"/>
          </a:xfrm>
          <a:prstGeom prst="rect">
            <a:avLst/>
          </a:prstGeom>
          <a:noFill/>
          <a:ln w="9525">
            <a:noFill/>
            <a:miter lim="800000"/>
            <a:headEnd/>
            <a:tailEnd/>
          </a:ln>
        </p:spPr>
        <p:txBody>
          <a:bodyPr wrap="none">
            <a:spAutoFit/>
          </a:bodyPr>
          <a:lstStyle/>
          <a:p>
            <a:r>
              <a:rPr lang="en-US" sz="1200"/>
              <a:t>Slide by A. Efros</a:t>
            </a:r>
          </a:p>
        </p:txBody>
      </p:sp>
    </p:spTree>
    <p:extLst>
      <p:ext uri="{BB962C8B-B14F-4D97-AF65-F5344CB8AC3E}">
        <p14:creationId xmlns:p14="http://schemas.microsoft.com/office/powerpoint/2010/main" val="371217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6"/>
          <p:cNvSpPr>
            <a:spLocks noGrp="1" noChangeArrowheads="1"/>
          </p:cNvSpPr>
          <p:nvPr>
            <p:ph type="title"/>
          </p:nvPr>
        </p:nvSpPr>
        <p:spPr/>
        <p:txBody>
          <a:bodyPr/>
          <a:lstStyle/>
          <a:p>
            <a:r>
              <a:rPr lang="en-US" dirty="0"/>
              <a:t>Field of view</a:t>
            </a:r>
          </a:p>
        </p:txBody>
      </p:sp>
      <p:sp>
        <p:nvSpPr>
          <p:cNvPr id="4" name="Content Placeholder 3">
            <a:extLst>
              <a:ext uri="{FF2B5EF4-FFF2-40B4-BE49-F238E27FC236}">
                <a16:creationId xmlns:a16="http://schemas.microsoft.com/office/drawing/2014/main" id="{D54343CD-B0A7-EA48-87AF-1BE88B9BFF8E}"/>
              </a:ext>
            </a:extLst>
          </p:cNvPr>
          <p:cNvSpPr>
            <a:spLocks noGrp="1"/>
          </p:cNvSpPr>
          <p:nvPr>
            <p:ph idx="1"/>
          </p:nvPr>
        </p:nvSpPr>
        <p:spPr/>
        <p:txBody>
          <a:bodyPr/>
          <a:lstStyle/>
          <a:p>
            <a:pPr marL="457200" indent="-457200">
              <a:buFont typeface="Arial" panose="020B0604020202020204" pitchFamily="34" charset="0"/>
              <a:buChar char="•"/>
            </a:pPr>
            <a:r>
              <a:rPr lang="en-US" dirty="0"/>
              <a:t>The field of view is the angular extent of the world observed by the camera (</a:t>
            </a:r>
            <a:r>
              <a:rPr lang="en-US" dirty="0">
                <a:hlinkClick r:id="rId3"/>
              </a:rPr>
              <a:t>Wikipedia</a:t>
            </a:r>
            <a:r>
              <a:rPr lang="en-US" dirty="0"/>
              <a:t>)</a:t>
            </a:r>
          </a:p>
          <a:p>
            <a:pPr marL="457200" indent="-457200">
              <a:buFont typeface="Arial" panose="020B0604020202020204" pitchFamily="34" charset="0"/>
              <a:buChar char="•"/>
            </a:pPr>
            <a:r>
              <a:rPr lang="en-US" dirty="0"/>
              <a:t>What determines the FOV?</a:t>
            </a:r>
          </a:p>
          <a:p>
            <a:pPr marL="4572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1E698E73-E80C-544D-B779-955DF94E4F5F}"/>
              </a:ext>
            </a:extLst>
          </p:cNvPr>
          <p:cNvPicPr>
            <a:picLocks noChangeAspect="1"/>
          </p:cNvPicPr>
          <p:nvPr/>
        </p:nvPicPr>
        <p:blipFill>
          <a:blip r:embed="rId4"/>
          <a:stretch>
            <a:fillRect/>
          </a:stretch>
        </p:blipFill>
        <p:spPr>
          <a:xfrm>
            <a:off x="3705833" y="2603822"/>
            <a:ext cx="4780334" cy="3949378"/>
          </a:xfrm>
          <a:prstGeom prst="rect">
            <a:avLst/>
          </a:prstGeom>
        </p:spPr>
      </p:pic>
      <p:sp>
        <p:nvSpPr>
          <p:cNvPr id="2" name="TextBox 1">
            <a:extLst>
              <a:ext uri="{FF2B5EF4-FFF2-40B4-BE49-F238E27FC236}">
                <a16:creationId xmlns:a16="http://schemas.microsoft.com/office/drawing/2014/main" id="{21ECE365-6862-4F0D-867D-2A6C2421662E}"/>
              </a:ext>
            </a:extLst>
          </p:cNvPr>
          <p:cNvSpPr txBox="1"/>
          <p:nvPr/>
        </p:nvSpPr>
        <p:spPr>
          <a:xfrm>
            <a:off x="76200" y="6553200"/>
            <a:ext cx="1600200" cy="246221"/>
          </a:xfrm>
          <a:prstGeom prst="rect">
            <a:avLst/>
          </a:prstGeom>
          <a:noFill/>
        </p:spPr>
        <p:txBody>
          <a:bodyPr wrap="square" rtlCol="0">
            <a:spAutoFit/>
          </a:bodyPr>
          <a:lstStyle/>
          <a:p>
            <a:r>
              <a:rPr lang="en-US" sz="1000" dirty="0">
                <a:latin typeface="Calibri Light" panose="020F0302020204030204" pitchFamily="34" charset="0"/>
                <a:cs typeface="Calibri Light" panose="020F0302020204030204" pitchFamily="34" charset="0"/>
              </a:rPr>
              <a:t>Source: </a:t>
            </a:r>
            <a:r>
              <a:rPr lang="en-US" sz="1000" dirty="0" err="1">
                <a:latin typeface="Calibri Light" panose="020F0302020204030204" pitchFamily="34" charset="0"/>
                <a:cs typeface="Calibri Light" panose="020F0302020204030204" pitchFamily="34" charset="0"/>
              </a:rPr>
              <a:t>Lazebnik</a:t>
            </a:r>
            <a:r>
              <a:rPr lang="en-US" sz="1000" dirty="0">
                <a:latin typeface="Calibri Light" panose="020F0302020204030204" pitchFamily="34" charset="0"/>
                <a:cs typeface="Calibri Light" panose="020F03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Overview</a:t>
            </a:r>
          </a:p>
        </p:txBody>
      </p:sp>
      <p:sp>
        <p:nvSpPr>
          <p:cNvPr id="427011" name="Rectangle 3"/>
          <p:cNvSpPr>
            <a:spLocks noGrp="1" noChangeArrowheads="1"/>
          </p:cNvSpPr>
          <p:nvPr>
            <p:ph idx="1"/>
          </p:nvPr>
        </p:nvSpPr>
        <p:spPr/>
        <p:txBody>
          <a:bodyPr/>
          <a:lstStyle/>
          <a:p>
            <a:pPr>
              <a:buFontTx/>
              <a:buChar char="•"/>
            </a:pPr>
            <a:r>
              <a:rPr lang="en-US" dirty="0"/>
              <a:t>Cameras with lenses</a:t>
            </a:r>
          </a:p>
          <a:p>
            <a:pPr lvl="1"/>
            <a:r>
              <a:rPr lang="en-US" sz="2400" dirty="0"/>
              <a:t>Depth of field</a:t>
            </a:r>
          </a:p>
          <a:p>
            <a:pPr lvl="1"/>
            <a:r>
              <a:rPr lang="en-US" sz="2400" dirty="0"/>
              <a:t>Field of view</a:t>
            </a:r>
          </a:p>
          <a:p>
            <a:pPr lvl="1"/>
            <a:r>
              <a:rPr lang="en-US" sz="2400" dirty="0"/>
              <a:t>Lens aberrations</a:t>
            </a:r>
          </a:p>
          <a:p>
            <a:pPr>
              <a:buFontTx/>
              <a:buChar char="•"/>
            </a:pPr>
            <a:r>
              <a:rPr lang="en-US" dirty="0"/>
              <a:t>Digital sensors</a:t>
            </a:r>
          </a:p>
          <a:p>
            <a:pPr>
              <a:buFontTx/>
              <a:buChar char="•"/>
            </a:pPr>
            <a:endParaRPr lang="en-US" dirty="0"/>
          </a:p>
        </p:txBody>
      </p:sp>
    </p:spTree>
    <p:extLst>
      <p:ext uri="{BB962C8B-B14F-4D97-AF65-F5344CB8AC3E}">
        <p14:creationId xmlns:p14="http://schemas.microsoft.com/office/powerpoint/2010/main" val="405044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6"/>
          <p:cNvSpPr>
            <a:spLocks noGrp="1" noChangeArrowheads="1"/>
          </p:cNvSpPr>
          <p:nvPr>
            <p:ph type="title"/>
          </p:nvPr>
        </p:nvSpPr>
        <p:spPr/>
        <p:txBody>
          <a:bodyPr/>
          <a:lstStyle/>
          <a:p>
            <a:r>
              <a:rPr lang="en-US" dirty="0"/>
              <a:t>Field of view</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54343CD-B0A7-EA48-87AF-1BE88B9BFF8E}"/>
                  </a:ext>
                </a:extLst>
              </p:cNvPr>
              <p:cNvSpPr>
                <a:spLocks noGrp="1"/>
              </p:cNvSpPr>
              <p:nvPr>
                <p:ph idx="1"/>
              </p:nvPr>
            </p:nvSpPr>
            <p:spPr/>
            <p:txBody>
              <a:bodyPr/>
              <a:lstStyle/>
              <a:p>
                <a:pPr marL="457200" indent="-457200">
                  <a:buFont typeface="Arial" panose="020B0604020202020204" pitchFamily="34" charset="0"/>
                  <a:buChar char="•"/>
                </a:pPr>
                <a:r>
                  <a:rPr lang="en-US" dirty="0"/>
                  <a:t>The field of view is the angular extent of the world observed by the camera (</a:t>
                </a:r>
                <a:r>
                  <a:rPr lang="en-US" dirty="0">
                    <a:hlinkClick r:id="rId3"/>
                  </a:rPr>
                  <a:t>Wikipedia</a:t>
                </a:r>
                <a:r>
                  <a:rPr lang="en-US" dirty="0"/>
                  <a:t>)</a:t>
                </a:r>
              </a:p>
              <a:p>
                <a:pPr marL="457200" indent="-457200">
                  <a:buFont typeface="Arial" panose="020B0604020202020204" pitchFamily="34" charset="0"/>
                  <a:buChar char="•"/>
                </a:pPr>
                <a:r>
                  <a:rPr lang="en-US" dirty="0"/>
                  <a:t>What determines the FOV?</a:t>
                </a:r>
              </a:p>
              <a:p>
                <a:pPr marL="857250" lvl="1" indent="-457200">
                  <a:buFont typeface="Arial" panose="020B0604020202020204" pitchFamily="34" charset="0"/>
                  <a:buChar char="•"/>
                </a:pPr>
                <a:r>
                  <a:rPr lang="en-US" sz="2400" dirty="0"/>
                  <a:t>Focal length (</a:t>
                </a:r>
                <a14:m>
                  <m:oMath xmlns:m="http://schemas.openxmlformats.org/officeDocument/2006/math">
                    <m:r>
                      <a:rPr lang="en-US" sz="2400" i="1" dirty="0" smtClean="0">
                        <a:solidFill>
                          <a:srgbClr val="0000FF"/>
                        </a:solidFill>
                        <a:latin typeface="Cambria Math" panose="02040503050406030204" pitchFamily="18" charset="0"/>
                      </a:rPr>
                      <m:t>𝑓</m:t>
                    </m:r>
                  </m:oMath>
                </a14:m>
                <a:r>
                  <a:rPr lang="en-US" sz="2400" dirty="0"/>
                  <a:t>), length of the sensor (</a:t>
                </a:r>
                <a14:m>
                  <m:oMath xmlns:m="http://schemas.openxmlformats.org/officeDocument/2006/math">
                    <m:r>
                      <a:rPr lang="en-US" sz="2400" i="1" dirty="0" smtClean="0">
                        <a:solidFill>
                          <a:srgbClr val="0000FF"/>
                        </a:solidFill>
                        <a:latin typeface="Cambria Math" panose="02040503050406030204" pitchFamily="18" charset="0"/>
                      </a:rPr>
                      <m:t>𝑑</m:t>
                    </m:r>
                  </m:oMath>
                </a14:m>
                <a:r>
                  <a:rPr lang="en-US" sz="2400" dirty="0"/>
                  <a:t>):</a:t>
                </a:r>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endParaRPr lang="en-US" sz="2400" dirty="0"/>
              </a:p>
              <a:p>
                <a:pPr marL="857250" lvl="1" indent="-457200">
                  <a:buFont typeface="Arial" panose="020B0604020202020204" pitchFamily="34" charset="0"/>
                  <a:buChar char="•"/>
                </a:pPr>
                <a:r>
                  <a:rPr lang="en-US" sz="2400" dirty="0"/>
                  <a:t>Larger focal length = smaller FOV</a:t>
                </a:r>
              </a:p>
              <a:p>
                <a:pPr marL="857250" lvl="1" indent="-457200">
                  <a:buFont typeface="Arial" panose="020B0604020202020204" pitchFamily="34" charset="0"/>
                  <a:buChar char="•"/>
                </a:pPr>
                <a:endParaRPr lang="en-US" sz="2400" dirty="0"/>
              </a:p>
              <a:p>
                <a:endParaRPr lang="en-US" dirty="0"/>
              </a:p>
            </p:txBody>
          </p:sp>
        </mc:Choice>
        <mc:Fallback xmlns="">
          <p:sp>
            <p:nvSpPr>
              <p:cNvPr id="4" name="Content Placeholder 3">
                <a:extLst>
                  <a:ext uri="{FF2B5EF4-FFF2-40B4-BE49-F238E27FC236}">
                    <a16:creationId xmlns:a16="http://schemas.microsoft.com/office/drawing/2014/main" id="{D54343CD-B0A7-EA48-87AF-1BE88B9BFF8E}"/>
                  </a:ext>
                </a:extLst>
              </p:cNvPr>
              <p:cNvSpPr>
                <a:spLocks noGrp="1" noRot="1" noChangeAspect="1" noMove="1" noResize="1" noEditPoints="1" noAdjustHandles="1" noChangeArrowheads="1" noChangeShapeType="1" noTextEdit="1"/>
              </p:cNvSpPr>
              <p:nvPr>
                <p:ph idx="1"/>
              </p:nvPr>
            </p:nvSpPr>
            <p:spPr>
              <a:blipFill>
                <a:blip r:embed="rId4"/>
                <a:stretch>
                  <a:fillRect l="-1103" t="-1449" b="-531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5FF0681B-2889-4241-9201-579C87853C02}"/>
              </a:ext>
            </a:extLst>
          </p:cNvPr>
          <p:cNvGrpSpPr/>
          <p:nvPr/>
        </p:nvGrpSpPr>
        <p:grpSpPr>
          <a:xfrm>
            <a:off x="1371600" y="2895600"/>
            <a:ext cx="7137752" cy="2902810"/>
            <a:chOff x="1371600" y="2895600"/>
            <a:chExt cx="7137752" cy="2902810"/>
          </a:xfrm>
        </p:grpSpPr>
        <p:pic>
          <p:nvPicPr>
            <p:cNvPr id="6" name="Picture 8">
              <a:extLst>
                <a:ext uri="{FF2B5EF4-FFF2-40B4-BE49-F238E27FC236}">
                  <a16:creationId xmlns:a16="http://schemas.microsoft.com/office/drawing/2014/main" id="{BCE5A0C2-CE7A-E146-8052-8DD3996B6FEC}"/>
                </a:ext>
              </a:extLst>
            </p:cNvPr>
            <p:cNvPicPr>
              <a:picLocks noChangeAspect="1" noChangeArrowheads="1"/>
            </p:cNvPicPr>
            <p:nvPr/>
          </p:nvPicPr>
          <p:blipFill>
            <a:blip r:embed="rId5" cstate="print"/>
            <a:srcRect/>
            <a:stretch>
              <a:fillRect/>
            </a:stretch>
          </p:blipFill>
          <p:spPr bwMode="auto">
            <a:xfrm>
              <a:off x="1371600" y="2895600"/>
              <a:ext cx="7137752" cy="2902810"/>
            </a:xfrm>
            <a:prstGeom prst="rect">
              <a:avLst/>
            </a:prstGeom>
            <a:noFill/>
            <a:ln w="9525">
              <a:noFill/>
              <a:miter lim="800000"/>
              <a:headEnd/>
              <a:tailEnd/>
            </a:ln>
          </p:spPr>
        </p:pic>
        <p:sp>
          <p:nvSpPr>
            <p:cNvPr id="7" name="Text Box 11">
              <a:extLst>
                <a:ext uri="{FF2B5EF4-FFF2-40B4-BE49-F238E27FC236}">
                  <a16:creationId xmlns:a16="http://schemas.microsoft.com/office/drawing/2014/main" id="{528C35BD-3EB9-E14D-8120-A3E99FF24A7A}"/>
                </a:ext>
              </a:extLst>
            </p:cNvPr>
            <p:cNvSpPr txBox="1">
              <a:spLocks noChangeArrowheads="1"/>
            </p:cNvSpPr>
            <p:nvPr/>
          </p:nvSpPr>
          <p:spPr bwMode="auto">
            <a:xfrm>
              <a:off x="2362200" y="3817210"/>
              <a:ext cx="268288" cy="457200"/>
            </a:xfrm>
            <a:prstGeom prst="rect">
              <a:avLst/>
            </a:prstGeom>
            <a:noFill/>
            <a:ln w="9525">
              <a:noFill/>
              <a:miter lim="800000"/>
              <a:headEnd/>
              <a:tailEnd/>
            </a:ln>
          </p:spPr>
          <p:txBody>
            <a:bodyPr wrap="none">
              <a:spAutoFit/>
            </a:bodyPr>
            <a:lstStyle/>
            <a:p>
              <a:r>
                <a:rPr lang="en-US" i="1" dirty="0">
                  <a:latin typeface="Times New Roman" panose="02020603050405020304" pitchFamily="18" charset="0"/>
                  <a:cs typeface="Times New Roman" panose="02020603050405020304" pitchFamily="18" charset="0"/>
                </a:rPr>
                <a:t>f</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0FB77F-4318-3342-9069-FCC097972846}"/>
                  </a:ext>
                </a:extLst>
              </p:cNvPr>
              <p:cNvSpPr txBox="1"/>
              <p:nvPr/>
            </p:nvSpPr>
            <p:spPr>
              <a:xfrm>
                <a:off x="8966552" y="3717591"/>
                <a:ext cx="2630207" cy="11136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FF"/>
                          </a:solidFill>
                          <a:latin typeface="Cambria Math" panose="02040503050406030204" pitchFamily="18" charset="0"/>
                          <a:ea typeface="Cambria Math" panose="02040503050406030204" pitchFamily="18" charset="0"/>
                        </a:rPr>
                        <m:t>𝜑</m:t>
                      </m:r>
                      <m:r>
                        <a:rPr lang="en-US" sz="3200" b="0" i="1" smtClean="0">
                          <a:solidFill>
                            <a:srgbClr val="0000FF"/>
                          </a:solidFill>
                          <a:latin typeface="Cambria Math" panose="02040503050406030204" pitchFamily="18" charset="0"/>
                          <a:ea typeface="Cambria Math" panose="02040503050406030204" pitchFamily="18" charset="0"/>
                        </a:rPr>
                        <m:t>=</m:t>
                      </m:r>
                      <m:func>
                        <m:funcPr>
                          <m:ctrlPr>
                            <a:rPr lang="en-US" sz="3200" b="0" i="1" smtClean="0">
                              <a:solidFill>
                                <a:srgbClr val="0000FF"/>
                              </a:solidFill>
                              <a:latin typeface="Cambria Math" panose="02040503050406030204" pitchFamily="18" charset="0"/>
                              <a:ea typeface="Cambria Math" panose="02040503050406030204" pitchFamily="18" charset="0"/>
                            </a:rPr>
                          </m:ctrlPr>
                        </m:funcPr>
                        <m:fName>
                          <m:sSup>
                            <m:sSupPr>
                              <m:ctrlPr>
                                <a:rPr lang="en-US" sz="3200" b="0" i="1" smtClean="0">
                                  <a:solidFill>
                                    <a:srgbClr val="0000FF"/>
                                  </a:solidFill>
                                  <a:latin typeface="Cambria Math" panose="02040503050406030204" pitchFamily="18" charset="0"/>
                                  <a:ea typeface="Cambria Math" panose="02040503050406030204" pitchFamily="18" charset="0"/>
                                </a:rPr>
                              </m:ctrlPr>
                            </m:sSupPr>
                            <m:e>
                              <m:r>
                                <m:rPr>
                                  <m:sty m:val="p"/>
                                </m:rPr>
                                <a:rPr lang="en-US" sz="3200" b="0" i="0" smtClean="0">
                                  <a:solidFill>
                                    <a:srgbClr val="0000FF"/>
                                  </a:solidFill>
                                  <a:latin typeface="Cambria Math" panose="02040503050406030204" pitchFamily="18" charset="0"/>
                                  <a:ea typeface="Cambria Math" panose="02040503050406030204" pitchFamily="18" charset="0"/>
                                </a:rPr>
                                <m:t>tan</m:t>
                              </m:r>
                            </m:e>
                            <m:sup>
                              <m:r>
                                <a:rPr lang="en-US" sz="3200" b="0" i="1" smtClean="0">
                                  <a:solidFill>
                                    <a:srgbClr val="0000FF"/>
                                  </a:solidFill>
                                  <a:latin typeface="Cambria Math" panose="02040503050406030204" pitchFamily="18" charset="0"/>
                                  <a:ea typeface="Cambria Math" panose="02040503050406030204" pitchFamily="18" charset="0"/>
                                </a:rPr>
                                <m:t>−1</m:t>
                              </m:r>
                            </m:sup>
                          </m:sSup>
                        </m:fName>
                        <m:e>
                          <m:f>
                            <m:fPr>
                              <m:ctrlPr>
                                <a:rPr lang="en-US" sz="3200" b="0" i="1" smtClean="0">
                                  <a:solidFill>
                                    <a:srgbClr val="0000FF"/>
                                  </a:solidFill>
                                  <a:latin typeface="Cambria Math" panose="02040503050406030204" pitchFamily="18" charset="0"/>
                                  <a:ea typeface="Cambria Math" panose="02040503050406030204" pitchFamily="18" charset="0"/>
                                </a:rPr>
                              </m:ctrlPr>
                            </m:fPr>
                            <m:num>
                              <m:r>
                                <a:rPr lang="en-US" sz="3200" b="0" i="1" smtClean="0">
                                  <a:solidFill>
                                    <a:srgbClr val="0000FF"/>
                                  </a:solidFill>
                                  <a:latin typeface="Cambria Math" panose="02040503050406030204" pitchFamily="18" charset="0"/>
                                  <a:ea typeface="Cambria Math" panose="02040503050406030204" pitchFamily="18" charset="0"/>
                                </a:rPr>
                                <m:t>𝑑</m:t>
                              </m:r>
                            </m:num>
                            <m:den>
                              <m:r>
                                <a:rPr lang="en-US" sz="3200" b="0" i="1" smtClean="0">
                                  <a:solidFill>
                                    <a:srgbClr val="0000FF"/>
                                  </a:solidFill>
                                  <a:latin typeface="Cambria Math" panose="02040503050406030204" pitchFamily="18" charset="0"/>
                                  <a:ea typeface="Cambria Math" panose="02040503050406030204" pitchFamily="18" charset="0"/>
                                </a:rPr>
                                <m:t>2</m:t>
                              </m:r>
                              <m:r>
                                <a:rPr lang="en-US" sz="3200" b="0" i="1" smtClean="0">
                                  <a:solidFill>
                                    <a:srgbClr val="0000FF"/>
                                  </a:solidFill>
                                  <a:latin typeface="Cambria Math" panose="02040503050406030204" pitchFamily="18" charset="0"/>
                                  <a:ea typeface="Cambria Math" panose="02040503050406030204" pitchFamily="18" charset="0"/>
                                </a:rPr>
                                <m:t>𝑓</m:t>
                              </m:r>
                            </m:den>
                          </m:f>
                        </m:e>
                      </m:func>
                    </m:oMath>
                  </m:oMathPara>
                </a14:m>
                <a:endParaRPr lang="en-US" sz="3200" dirty="0"/>
              </a:p>
            </p:txBody>
          </p:sp>
        </mc:Choice>
        <mc:Fallback xmlns="">
          <p:sp>
            <p:nvSpPr>
              <p:cNvPr id="8" name="TextBox 7">
                <a:extLst>
                  <a:ext uri="{FF2B5EF4-FFF2-40B4-BE49-F238E27FC236}">
                    <a16:creationId xmlns:a16="http://schemas.microsoft.com/office/drawing/2014/main" id="{2A0FB77F-4318-3342-9069-FCC097972846}"/>
                  </a:ext>
                </a:extLst>
              </p:cNvPr>
              <p:cNvSpPr txBox="1">
                <a:spLocks noRot="1" noChangeAspect="1" noMove="1" noResize="1" noEditPoints="1" noAdjustHandles="1" noChangeArrowheads="1" noChangeShapeType="1" noTextEdit="1"/>
              </p:cNvSpPr>
              <p:nvPr/>
            </p:nvSpPr>
            <p:spPr>
              <a:xfrm>
                <a:off x="8966552" y="3717591"/>
                <a:ext cx="2630207" cy="1113638"/>
              </a:xfrm>
              <a:prstGeom prst="rect">
                <a:avLst/>
              </a:prstGeom>
              <a:blipFill>
                <a:blip r:embed="rId6"/>
                <a:stretch>
                  <a:fillRect r="-481" b="-125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7016326-4111-4176-BBAF-19405D064E2A}"/>
              </a:ext>
            </a:extLst>
          </p:cNvPr>
          <p:cNvSpPr txBox="1"/>
          <p:nvPr/>
        </p:nvSpPr>
        <p:spPr>
          <a:xfrm>
            <a:off x="76200" y="6553200"/>
            <a:ext cx="1600200" cy="246221"/>
          </a:xfrm>
          <a:prstGeom prst="rect">
            <a:avLst/>
          </a:prstGeom>
          <a:noFill/>
        </p:spPr>
        <p:txBody>
          <a:bodyPr wrap="square" rtlCol="0">
            <a:spAutoFit/>
          </a:bodyPr>
          <a:lstStyle/>
          <a:p>
            <a:r>
              <a:rPr lang="en-US" sz="1000" dirty="0">
                <a:latin typeface="Calibri Light" panose="020F0302020204030204" pitchFamily="34" charset="0"/>
                <a:cs typeface="Calibri Light" panose="020F0302020204030204" pitchFamily="34" charset="0"/>
              </a:rPr>
              <a:t>Source: </a:t>
            </a:r>
            <a:r>
              <a:rPr lang="en-US" sz="1000" dirty="0" err="1">
                <a:latin typeface="Calibri Light" panose="020F0302020204030204" pitchFamily="34" charset="0"/>
                <a:cs typeface="Calibri Light" panose="020F0302020204030204" pitchFamily="34" charset="0"/>
              </a:rPr>
              <a:t>Lazebnik</a:t>
            </a:r>
            <a:r>
              <a:rPr lang="en-US" sz="10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0945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US"/>
              <a:t>Field of View</a:t>
            </a:r>
          </a:p>
        </p:txBody>
      </p:sp>
      <p:pic>
        <p:nvPicPr>
          <p:cNvPr id="52227" name="Picture 5"/>
          <p:cNvPicPr>
            <a:picLocks noChangeAspect="1" noChangeArrowheads="1"/>
          </p:cNvPicPr>
          <p:nvPr/>
        </p:nvPicPr>
        <p:blipFill>
          <a:blip r:embed="rId3" cstate="print"/>
          <a:srcRect l="3999"/>
          <a:stretch>
            <a:fillRect/>
          </a:stretch>
        </p:blipFill>
        <p:spPr bwMode="auto">
          <a:xfrm>
            <a:off x="1676400" y="1054100"/>
            <a:ext cx="8839200" cy="5727700"/>
          </a:xfrm>
          <a:prstGeom prst="rect">
            <a:avLst/>
          </a:prstGeom>
          <a:noFill/>
          <a:ln w="9525">
            <a:noFill/>
            <a:miter lim="800000"/>
            <a:headEnd/>
            <a:tailEnd/>
          </a:ln>
        </p:spPr>
      </p:pic>
      <p:sp>
        <p:nvSpPr>
          <p:cNvPr id="52228" name="Text Box 6"/>
          <p:cNvSpPr txBox="1">
            <a:spLocks noChangeArrowheads="1"/>
          </p:cNvSpPr>
          <p:nvPr/>
        </p:nvSpPr>
        <p:spPr bwMode="auto">
          <a:xfrm>
            <a:off x="9067800" y="6583364"/>
            <a:ext cx="1309688" cy="274637"/>
          </a:xfrm>
          <a:prstGeom prst="rect">
            <a:avLst/>
          </a:prstGeom>
          <a:noFill/>
          <a:ln w="9525">
            <a:noFill/>
            <a:miter lim="800000"/>
            <a:headEnd/>
            <a:tailEnd/>
          </a:ln>
        </p:spPr>
        <p:txBody>
          <a:bodyPr wrap="none">
            <a:spAutoFit/>
          </a:bodyPr>
          <a:lstStyle/>
          <a:p>
            <a:r>
              <a:rPr lang="en-US" sz="1200"/>
              <a:t>Slide by A. Efros</a:t>
            </a:r>
          </a:p>
        </p:txBody>
      </p:sp>
      <p:sp>
        <p:nvSpPr>
          <p:cNvPr id="5" name="Rectangle 4"/>
          <p:cNvSpPr/>
          <p:nvPr/>
        </p:nvSpPr>
        <p:spPr bwMode="auto">
          <a:xfrm>
            <a:off x="4191000" y="6248400"/>
            <a:ext cx="37338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366741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r>
              <a:rPr lang="en-US"/>
              <a:t>Field of View</a:t>
            </a:r>
          </a:p>
        </p:txBody>
      </p:sp>
      <p:pic>
        <p:nvPicPr>
          <p:cNvPr id="53251" name="Picture 5"/>
          <p:cNvPicPr>
            <a:picLocks noChangeAspect="1" noChangeArrowheads="1"/>
          </p:cNvPicPr>
          <p:nvPr/>
        </p:nvPicPr>
        <p:blipFill>
          <a:blip r:embed="rId3" cstate="print"/>
          <a:srcRect l="2483"/>
          <a:stretch>
            <a:fillRect/>
          </a:stretch>
        </p:blipFill>
        <p:spPr bwMode="auto">
          <a:xfrm>
            <a:off x="1676400" y="1090614"/>
            <a:ext cx="8915400" cy="5653087"/>
          </a:xfrm>
          <a:prstGeom prst="rect">
            <a:avLst/>
          </a:prstGeom>
          <a:noFill/>
          <a:ln w="9525">
            <a:noFill/>
            <a:miter lim="800000"/>
            <a:headEnd/>
            <a:tailEnd/>
          </a:ln>
        </p:spPr>
      </p:pic>
      <p:sp>
        <p:nvSpPr>
          <p:cNvPr id="53252" name="Text Box 6"/>
          <p:cNvSpPr txBox="1">
            <a:spLocks noChangeArrowheads="1"/>
          </p:cNvSpPr>
          <p:nvPr/>
        </p:nvSpPr>
        <p:spPr bwMode="auto">
          <a:xfrm>
            <a:off x="9067800" y="6583364"/>
            <a:ext cx="1309688" cy="274637"/>
          </a:xfrm>
          <a:prstGeom prst="rect">
            <a:avLst/>
          </a:prstGeom>
          <a:noFill/>
          <a:ln w="9525">
            <a:noFill/>
            <a:miter lim="800000"/>
            <a:headEnd/>
            <a:tailEnd/>
          </a:ln>
        </p:spPr>
        <p:txBody>
          <a:bodyPr wrap="none">
            <a:spAutoFit/>
          </a:bodyPr>
          <a:lstStyle/>
          <a:p>
            <a:r>
              <a:rPr lang="en-US" sz="1200"/>
              <a:t>Slide by A. Efros</a:t>
            </a:r>
          </a:p>
        </p:txBody>
      </p:sp>
      <p:sp>
        <p:nvSpPr>
          <p:cNvPr id="6" name="Rectangle 5"/>
          <p:cNvSpPr/>
          <p:nvPr/>
        </p:nvSpPr>
        <p:spPr bwMode="auto">
          <a:xfrm>
            <a:off x="4191000" y="6248400"/>
            <a:ext cx="37338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2498565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lstStyle/>
          <a:p>
            <a:r>
              <a:rPr lang="en-US"/>
              <a:t>Field of View / Focal Length</a:t>
            </a:r>
          </a:p>
        </p:txBody>
      </p:sp>
      <p:pic>
        <p:nvPicPr>
          <p:cNvPr id="55299" name="Picture 5"/>
          <p:cNvPicPr>
            <a:picLocks noChangeAspect="1" noChangeArrowheads="1"/>
          </p:cNvPicPr>
          <p:nvPr/>
        </p:nvPicPr>
        <p:blipFill>
          <a:blip r:embed="rId3" cstate="print"/>
          <a:srcRect/>
          <a:stretch>
            <a:fillRect/>
          </a:stretch>
        </p:blipFill>
        <p:spPr bwMode="auto">
          <a:xfrm>
            <a:off x="6477000" y="990600"/>
            <a:ext cx="2971800" cy="2032000"/>
          </a:xfrm>
          <a:prstGeom prst="rect">
            <a:avLst/>
          </a:prstGeom>
          <a:noFill/>
          <a:ln w="9525">
            <a:noFill/>
            <a:miter lim="800000"/>
            <a:headEnd/>
            <a:tailEnd/>
          </a:ln>
        </p:spPr>
      </p:pic>
      <p:pic>
        <p:nvPicPr>
          <p:cNvPr id="55300" name="Picture 6"/>
          <p:cNvPicPr>
            <a:picLocks noChangeAspect="1" noChangeArrowheads="1"/>
          </p:cNvPicPr>
          <p:nvPr/>
        </p:nvPicPr>
        <p:blipFill>
          <a:blip r:embed="rId4" cstate="print"/>
          <a:srcRect/>
          <a:stretch>
            <a:fillRect/>
          </a:stretch>
        </p:blipFill>
        <p:spPr bwMode="auto">
          <a:xfrm>
            <a:off x="6477000" y="3810000"/>
            <a:ext cx="2971800" cy="2032000"/>
          </a:xfrm>
          <a:prstGeom prst="rect">
            <a:avLst/>
          </a:prstGeom>
          <a:noFill/>
          <a:ln w="9525">
            <a:noFill/>
            <a:miter lim="800000"/>
            <a:headEnd/>
            <a:tailEnd/>
          </a:ln>
        </p:spPr>
      </p:pic>
      <p:sp>
        <p:nvSpPr>
          <p:cNvPr id="204807" name="Text Box 7"/>
          <p:cNvSpPr txBox="1">
            <a:spLocks noChangeArrowheads="1"/>
          </p:cNvSpPr>
          <p:nvPr/>
        </p:nvSpPr>
        <p:spPr bwMode="auto">
          <a:xfrm>
            <a:off x="6477000" y="3048000"/>
            <a:ext cx="2228850" cy="641350"/>
          </a:xfrm>
          <a:prstGeom prst="rect">
            <a:avLst/>
          </a:prstGeom>
          <a:noFill/>
          <a:ln w="9525">
            <a:noFill/>
            <a:miter lim="800000"/>
            <a:headEnd/>
            <a:tailEnd/>
          </a:ln>
        </p:spPr>
        <p:txBody>
          <a:bodyPr wrap="none">
            <a:spAutoFit/>
          </a:bodyPr>
          <a:lstStyle/>
          <a:p>
            <a:r>
              <a:rPr lang="en-US" sz="1800" dirty="0"/>
              <a:t>Large FOV, small </a:t>
            </a:r>
            <a:r>
              <a:rPr lang="en-US" sz="1800" i="1" dirty="0"/>
              <a:t>f</a:t>
            </a:r>
          </a:p>
          <a:p>
            <a:r>
              <a:rPr lang="en-US" sz="1800" dirty="0"/>
              <a:t>Camera close to car</a:t>
            </a:r>
          </a:p>
        </p:txBody>
      </p:sp>
      <p:sp>
        <p:nvSpPr>
          <p:cNvPr id="204808" name="Text Box 8"/>
          <p:cNvSpPr txBox="1">
            <a:spLocks noChangeArrowheads="1"/>
          </p:cNvSpPr>
          <p:nvPr/>
        </p:nvSpPr>
        <p:spPr bwMode="auto">
          <a:xfrm>
            <a:off x="6477000" y="5943600"/>
            <a:ext cx="2609850" cy="641350"/>
          </a:xfrm>
          <a:prstGeom prst="rect">
            <a:avLst/>
          </a:prstGeom>
          <a:noFill/>
          <a:ln w="9525">
            <a:noFill/>
            <a:miter lim="800000"/>
            <a:headEnd/>
            <a:tailEnd/>
          </a:ln>
        </p:spPr>
        <p:txBody>
          <a:bodyPr wrap="none">
            <a:spAutoFit/>
          </a:bodyPr>
          <a:lstStyle/>
          <a:p>
            <a:r>
              <a:rPr lang="en-US" sz="1800" dirty="0"/>
              <a:t>Small FOV, large</a:t>
            </a:r>
            <a:r>
              <a:rPr lang="en-US" sz="1800" i="1" dirty="0"/>
              <a:t> f</a:t>
            </a:r>
          </a:p>
          <a:p>
            <a:r>
              <a:rPr lang="en-US" sz="1800" dirty="0"/>
              <a:t>Camera far from the car</a:t>
            </a:r>
          </a:p>
        </p:txBody>
      </p:sp>
      <p:pic>
        <p:nvPicPr>
          <p:cNvPr id="55303" name="Picture 10" descr="wide_angle_telephoto"/>
          <p:cNvPicPr>
            <a:picLocks noChangeAspect="1" noChangeArrowheads="1"/>
          </p:cNvPicPr>
          <p:nvPr/>
        </p:nvPicPr>
        <p:blipFill>
          <a:blip r:embed="rId5" cstate="print"/>
          <a:srcRect/>
          <a:stretch>
            <a:fillRect/>
          </a:stretch>
        </p:blipFill>
        <p:spPr bwMode="auto">
          <a:xfrm>
            <a:off x="2667000" y="1143000"/>
            <a:ext cx="2997200" cy="4800600"/>
          </a:xfrm>
          <a:prstGeom prst="rect">
            <a:avLst/>
          </a:prstGeom>
          <a:noFill/>
          <a:ln w="9525">
            <a:noFill/>
            <a:miter lim="800000"/>
            <a:headEnd/>
            <a:tailEnd/>
          </a:ln>
        </p:spPr>
      </p:pic>
      <p:sp>
        <p:nvSpPr>
          <p:cNvPr id="55304" name="Text Box 11"/>
          <p:cNvSpPr txBox="1">
            <a:spLocks noChangeArrowheads="1"/>
          </p:cNvSpPr>
          <p:nvPr/>
        </p:nvSpPr>
        <p:spPr bwMode="auto">
          <a:xfrm>
            <a:off x="8458201" y="6583364"/>
            <a:ext cx="2132013" cy="274637"/>
          </a:xfrm>
          <a:prstGeom prst="rect">
            <a:avLst/>
          </a:prstGeom>
          <a:noFill/>
          <a:ln w="9525">
            <a:noFill/>
            <a:miter lim="800000"/>
            <a:headEnd/>
            <a:tailEnd/>
          </a:ln>
        </p:spPr>
        <p:txBody>
          <a:bodyPr wrap="none">
            <a:spAutoFit/>
          </a:bodyPr>
          <a:lstStyle/>
          <a:p>
            <a:r>
              <a:rPr lang="en-US" sz="1200"/>
              <a:t>Sources: A. Efros, F. Durand</a:t>
            </a:r>
          </a:p>
        </p:txBody>
      </p:sp>
    </p:spTree>
    <p:extLst>
      <p:ext uri="{BB962C8B-B14F-4D97-AF65-F5344CB8AC3E}">
        <p14:creationId xmlns:p14="http://schemas.microsoft.com/office/powerpoint/2010/main" val="160932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7" grpId="0"/>
      <p:bldP spid="2048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1"/>
          </p:nvPr>
        </p:nvSpPr>
        <p:spPr/>
        <p:txBody>
          <a:bodyPr/>
          <a:lstStyle/>
          <a:p>
            <a:endParaRPr lang="en-US"/>
          </a:p>
        </p:txBody>
      </p:sp>
      <p:pic>
        <p:nvPicPr>
          <p:cNvPr id="56323" name="Picture 5" descr="face_wide"/>
          <p:cNvPicPr>
            <a:picLocks noChangeAspect="1" noChangeArrowheads="1"/>
          </p:cNvPicPr>
          <p:nvPr/>
        </p:nvPicPr>
        <p:blipFill>
          <a:blip r:embed="rId3" cstate="print"/>
          <a:srcRect/>
          <a:stretch>
            <a:fillRect/>
          </a:stretch>
        </p:blipFill>
        <p:spPr bwMode="auto">
          <a:xfrm>
            <a:off x="1676401" y="1828800"/>
            <a:ext cx="2860675" cy="3513138"/>
          </a:xfrm>
          <a:prstGeom prst="rect">
            <a:avLst/>
          </a:prstGeom>
          <a:noFill/>
          <a:ln w="9525">
            <a:noFill/>
            <a:miter lim="800000"/>
            <a:headEnd/>
            <a:tailEnd/>
          </a:ln>
        </p:spPr>
      </p:pic>
      <p:pic>
        <p:nvPicPr>
          <p:cNvPr id="56324" name="Picture 6" descr="face_standard"/>
          <p:cNvPicPr>
            <a:picLocks noChangeAspect="1" noChangeArrowheads="1"/>
          </p:cNvPicPr>
          <p:nvPr/>
        </p:nvPicPr>
        <p:blipFill>
          <a:blip r:embed="rId4" cstate="print"/>
          <a:srcRect/>
          <a:stretch>
            <a:fillRect/>
          </a:stretch>
        </p:blipFill>
        <p:spPr bwMode="auto">
          <a:xfrm>
            <a:off x="4648201" y="1828800"/>
            <a:ext cx="2847975" cy="3500438"/>
          </a:xfrm>
          <a:prstGeom prst="rect">
            <a:avLst/>
          </a:prstGeom>
          <a:noFill/>
          <a:ln w="9525">
            <a:noFill/>
            <a:miter lim="800000"/>
            <a:headEnd/>
            <a:tailEnd/>
          </a:ln>
        </p:spPr>
      </p:pic>
      <p:pic>
        <p:nvPicPr>
          <p:cNvPr id="56325" name="Picture 7" descr="face_telephoto"/>
          <p:cNvPicPr>
            <a:picLocks noChangeAspect="1" noChangeArrowheads="1"/>
          </p:cNvPicPr>
          <p:nvPr/>
        </p:nvPicPr>
        <p:blipFill>
          <a:blip r:embed="rId5" cstate="print"/>
          <a:srcRect/>
          <a:stretch>
            <a:fillRect/>
          </a:stretch>
        </p:blipFill>
        <p:spPr bwMode="auto">
          <a:xfrm>
            <a:off x="7620000" y="1828801"/>
            <a:ext cx="2755900" cy="3495675"/>
          </a:xfrm>
          <a:prstGeom prst="rect">
            <a:avLst/>
          </a:prstGeom>
          <a:noFill/>
          <a:ln w="9525">
            <a:noFill/>
            <a:miter lim="800000"/>
            <a:headEnd/>
            <a:tailEnd/>
          </a:ln>
        </p:spPr>
      </p:pic>
      <p:sp>
        <p:nvSpPr>
          <p:cNvPr id="56326" name="Rectangle 9"/>
          <p:cNvSpPr>
            <a:spLocks noGrp="1" noChangeArrowheads="1"/>
          </p:cNvSpPr>
          <p:nvPr>
            <p:ph type="title"/>
          </p:nvPr>
        </p:nvSpPr>
        <p:spPr/>
        <p:txBody>
          <a:bodyPr/>
          <a:lstStyle/>
          <a:p>
            <a:r>
              <a:rPr lang="en-US" dirty="0"/>
              <a:t>Same Effect for Faces</a:t>
            </a:r>
          </a:p>
        </p:txBody>
      </p:sp>
      <p:grpSp>
        <p:nvGrpSpPr>
          <p:cNvPr id="2" name="Group 14"/>
          <p:cNvGrpSpPr>
            <a:grpSpLocks/>
          </p:cNvGrpSpPr>
          <p:nvPr/>
        </p:nvGrpSpPr>
        <p:grpSpPr bwMode="auto">
          <a:xfrm>
            <a:off x="2300288" y="5449888"/>
            <a:ext cx="7453312" cy="493712"/>
            <a:chOff x="489" y="3433"/>
            <a:chExt cx="4695" cy="311"/>
          </a:xfrm>
        </p:grpSpPr>
        <p:sp>
          <p:nvSpPr>
            <p:cNvPr id="56329" name="Text Box 10"/>
            <p:cNvSpPr txBox="1">
              <a:spLocks noChangeArrowheads="1"/>
            </p:cNvSpPr>
            <p:nvPr/>
          </p:nvSpPr>
          <p:spPr bwMode="auto">
            <a:xfrm>
              <a:off x="2448" y="3433"/>
              <a:ext cx="864" cy="288"/>
            </a:xfrm>
            <a:prstGeom prst="rect">
              <a:avLst/>
            </a:prstGeom>
            <a:noFill/>
            <a:ln w="9525">
              <a:noFill/>
              <a:miter lim="800000"/>
              <a:headEnd/>
              <a:tailEnd/>
            </a:ln>
          </p:spPr>
          <p:txBody>
            <a:bodyPr wrap="none">
              <a:spAutoFit/>
            </a:bodyPr>
            <a:lstStyle/>
            <a:p>
              <a:r>
                <a:rPr lang="en-US"/>
                <a:t>standard</a:t>
              </a:r>
            </a:p>
          </p:txBody>
        </p:sp>
        <p:sp>
          <p:nvSpPr>
            <p:cNvPr id="56330" name="Text Box 11"/>
            <p:cNvSpPr txBox="1">
              <a:spLocks noChangeArrowheads="1"/>
            </p:cNvSpPr>
            <p:nvPr/>
          </p:nvSpPr>
          <p:spPr bwMode="auto">
            <a:xfrm>
              <a:off x="489" y="3456"/>
              <a:ext cx="1047" cy="288"/>
            </a:xfrm>
            <a:prstGeom prst="rect">
              <a:avLst/>
            </a:prstGeom>
            <a:noFill/>
            <a:ln w="9525">
              <a:noFill/>
              <a:miter lim="800000"/>
              <a:headEnd/>
              <a:tailEnd/>
            </a:ln>
          </p:spPr>
          <p:txBody>
            <a:bodyPr wrap="none">
              <a:spAutoFit/>
            </a:bodyPr>
            <a:lstStyle/>
            <a:p>
              <a:r>
                <a:rPr lang="en-US"/>
                <a:t>wide-angle</a:t>
              </a:r>
            </a:p>
          </p:txBody>
        </p:sp>
        <p:sp>
          <p:nvSpPr>
            <p:cNvPr id="56331" name="Text Box 12"/>
            <p:cNvSpPr txBox="1">
              <a:spLocks noChangeArrowheads="1"/>
            </p:cNvSpPr>
            <p:nvPr/>
          </p:nvSpPr>
          <p:spPr bwMode="auto">
            <a:xfrm>
              <a:off x="4277" y="3456"/>
              <a:ext cx="907" cy="288"/>
            </a:xfrm>
            <a:prstGeom prst="rect">
              <a:avLst/>
            </a:prstGeom>
            <a:noFill/>
            <a:ln w="9525">
              <a:noFill/>
              <a:miter lim="800000"/>
              <a:headEnd/>
              <a:tailEnd/>
            </a:ln>
          </p:spPr>
          <p:txBody>
            <a:bodyPr wrap="none">
              <a:spAutoFit/>
            </a:bodyPr>
            <a:lstStyle/>
            <a:p>
              <a:r>
                <a:rPr lang="en-US"/>
                <a:t>telephoto</a:t>
              </a:r>
            </a:p>
          </p:txBody>
        </p:sp>
      </p:grpSp>
      <p:sp>
        <p:nvSpPr>
          <p:cNvPr id="56328" name="Text Box 13"/>
          <p:cNvSpPr txBox="1">
            <a:spLocks noChangeArrowheads="1"/>
          </p:cNvSpPr>
          <p:nvPr/>
        </p:nvSpPr>
        <p:spPr bwMode="auto">
          <a:xfrm>
            <a:off x="9067801" y="6583364"/>
            <a:ext cx="1427163" cy="274637"/>
          </a:xfrm>
          <a:prstGeom prst="rect">
            <a:avLst/>
          </a:prstGeom>
          <a:noFill/>
          <a:ln w="9525">
            <a:noFill/>
            <a:miter lim="800000"/>
            <a:headEnd/>
            <a:tailEnd/>
          </a:ln>
        </p:spPr>
        <p:txBody>
          <a:bodyPr wrap="none">
            <a:spAutoFit/>
          </a:bodyPr>
          <a:lstStyle/>
          <a:p>
            <a:r>
              <a:rPr lang="en-US" sz="1200"/>
              <a:t>Source: F. Durand</a:t>
            </a:r>
          </a:p>
        </p:txBody>
      </p:sp>
    </p:spTree>
    <p:extLst>
      <p:ext uri="{BB962C8B-B14F-4D97-AF65-F5344CB8AC3E}">
        <p14:creationId xmlns:p14="http://schemas.microsoft.com/office/powerpoint/2010/main" val="16750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ameraModel"/>
          <p:cNvPicPr>
            <a:picLocks noChangeAspect="1" noChangeArrowheads="1"/>
          </p:cNvPicPr>
          <p:nvPr/>
        </p:nvPicPr>
        <p:blipFill>
          <a:blip r:embed="rId3" cstate="print"/>
          <a:srcRect t="1907" b="1736"/>
          <a:stretch>
            <a:fillRect/>
          </a:stretch>
        </p:blipFill>
        <p:spPr bwMode="auto">
          <a:xfrm>
            <a:off x="2438400" y="992188"/>
            <a:ext cx="6934200" cy="5484812"/>
          </a:xfrm>
          <a:prstGeom prst="rect">
            <a:avLst/>
          </a:prstGeom>
          <a:noFill/>
          <a:ln w="9525">
            <a:noFill/>
            <a:miter lim="800000"/>
            <a:headEnd/>
            <a:tailEnd/>
          </a:ln>
        </p:spPr>
      </p:pic>
      <p:sp>
        <p:nvSpPr>
          <p:cNvPr id="57347" name="Text Box 3"/>
          <p:cNvSpPr txBox="1">
            <a:spLocks noChangeArrowheads="1"/>
          </p:cNvSpPr>
          <p:nvPr/>
        </p:nvSpPr>
        <p:spPr bwMode="auto">
          <a:xfrm>
            <a:off x="6629400" y="6521450"/>
            <a:ext cx="2895600" cy="336550"/>
          </a:xfrm>
          <a:prstGeom prst="rect">
            <a:avLst/>
          </a:prstGeom>
          <a:noFill/>
          <a:ln w="9525">
            <a:noFill/>
            <a:miter lim="800000"/>
            <a:headEnd/>
            <a:tailEnd/>
          </a:ln>
        </p:spPr>
        <p:txBody>
          <a:bodyPr>
            <a:spAutoFit/>
          </a:bodyPr>
          <a:lstStyle/>
          <a:p>
            <a:pPr eaLnBrk="1" hangingPunct="1"/>
            <a:r>
              <a:rPr lang="en-US" sz="1600"/>
              <a:t>Source: Hartley &amp; Zisserman</a:t>
            </a:r>
          </a:p>
        </p:txBody>
      </p:sp>
      <p:sp>
        <p:nvSpPr>
          <p:cNvPr id="57348" name="Rectangle 4"/>
          <p:cNvSpPr>
            <a:spLocks noGrp="1" noChangeArrowheads="1"/>
          </p:cNvSpPr>
          <p:nvPr>
            <p:ph type="title"/>
          </p:nvPr>
        </p:nvSpPr>
        <p:spPr/>
        <p:txBody>
          <a:bodyPr/>
          <a:lstStyle/>
          <a:p>
            <a:r>
              <a:rPr lang="en-US" dirty="0"/>
              <a:t>Approximating an Orthographic Camera</a:t>
            </a:r>
          </a:p>
        </p:txBody>
      </p:sp>
    </p:spTree>
    <p:extLst>
      <p:ext uri="{BB962C8B-B14F-4D97-AF65-F5344CB8AC3E}">
        <p14:creationId xmlns:p14="http://schemas.microsoft.com/office/powerpoint/2010/main" val="226924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a:t>The Dolly Zoom</a:t>
            </a:r>
          </a:p>
        </p:txBody>
      </p:sp>
      <p:sp>
        <p:nvSpPr>
          <p:cNvPr id="58371" name="Content Placeholder 2"/>
          <p:cNvSpPr>
            <a:spLocks noGrp="1"/>
          </p:cNvSpPr>
          <p:nvPr>
            <p:ph idx="1"/>
          </p:nvPr>
        </p:nvSpPr>
        <p:spPr/>
        <p:txBody>
          <a:bodyPr/>
          <a:lstStyle/>
          <a:p>
            <a:pPr>
              <a:buFontTx/>
              <a:buChar char="•"/>
            </a:pPr>
            <a:r>
              <a:rPr lang="en-US"/>
              <a:t>Continuously adjusting the focal length while the camera moves away from (or towards) the subject</a:t>
            </a:r>
          </a:p>
        </p:txBody>
      </p:sp>
      <p:sp>
        <p:nvSpPr>
          <p:cNvPr id="58372" name="Rectangle 3"/>
          <p:cNvSpPr>
            <a:spLocks noChangeArrowheads="1"/>
          </p:cNvSpPr>
          <p:nvPr/>
        </p:nvSpPr>
        <p:spPr bwMode="auto">
          <a:xfrm>
            <a:off x="3124200" y="6096001"/>
            <a:ext cx="5867400" cy="461963"/>
          </a:xfrm>
          <a:prstGeom prst="rect">
            <a:avLst/>
          </a:prstGeom>
          <a:noFill/>
          <a:ln w="9525">
            <a:noFill/>
            <a:miter lim="800000"/>
            <a:headEnd/>
            <a:tailEnd/>
          </a:ln>
        </p:spPr>
        <p:txBody>
          <a:bodyPr>
            <a:spAutoFit/>
          </a:bodyPr>
          <a:lstStyle/>
          <a:p>
            <a:r>
              <a:rPr lang="en-US">
                <a:hlinkClick r:id="rId3"/>
              </a:rPr>
              <a:t>http://en.wikipedia.org/wiki/Dolly_zoom</a:t>
            </a:r>
            <a:endParaRPr lang="en-US"/>
          </a:p>
        </p:txBody>
      </p:sp>
      <p:pic>
        <p:nvPicPr>
          <p:cNvPr id="58373" name="Picture 5" descr="Contra-zoom_aka_dolly_zoom_animation.gif"/>
          <p:cNvPicPr>
            <a:picLocks noChangeAspect="1"/>
          </p:cNvPicPr>
          <p:nvPr/>
        </p:nvPicPr>
        <p:blipFill>
          <a:blip r:embed="rId4" cstate="print"/>
          <a:srcRect/>
          <a:stretch>
            <a:fillRect/>
          </a:stretch>
        </p:blipFill>
        <p:spPr bwMode="auto">
          <a:xfrm>
            <a:off x="3886201" y="2286001"/>
            <a:ext cx="4214813" cy="3605213"/>
          </a:xfrm>
          <a:prstGeom prst="rect">
            <a:avLst/>
          </a:prstGeom>
          <a:noFill/>
          <a:ln w="9525">
            <a:noFill/>
            <a:miter lim="800000"/>
            <a:headEnd/>
            <a:tailEnd/>
          </a:ln>
        </p:spPr>
      </p:pic>
    </p:spTree>
    <p:extLst>
      <p:ext uri="{BB962C8B-B14F-4D97-AF65-F5344CB8AC3E}">
        <p14:creationId xmlns:p14="http://schemas.microsoft.com/office/powerpoint/2010/main" val="85908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t>The Dolly Zoom</a:t>
            </a:r>
          </a:p>
        </p:txBody>
      </p:sp>
      <p:sp>
        <p:nvSpPr>
          <p:cNvPr id="59395" name="Content Placeholder 2"/>
          <p:cNvSpPr>
            <a:spLocks noGrp="1"/>
          </p:cNvSpPr>
          <p:nvPr>
            <p:ph idx="1"/>
          </p:nvPr>
        </p:nvSpPr>
        <p:spPr/>
        <p:txBody>
          <a:bodyPr/>
          <a:lstStyle/>
          <a:p>
            <a:pPr>
              <a:buFontTx/>
              <a:buChar char="•"/>
            </a:pPr>
            <a:r>
              <a:rPr lang="en-US" dirty="0"/>
              <a:t>Continuously adjusting the focal length while the camera moves away from (or towards) the subject</a:t>
            </a:r>
          </a:p>
          <a:p>
            <a:pPr>
              <a:buFontTx/>
              <a:buChar char="•"/>
            </a:pPr>
            <a:r>
              <a:rPr lang="en-US" dirty="0"/>
              <a:t>“The Vertigo shot”</a:t>
            </a:r>
          </a:p>
        </p:txBody>
      </p:sp>
      <p:pic>
        <p:nvPicPr>
          <p:cNvPr id="59396" name="Picture 2"/>
          <p:cNvPicPr>
            <a:picLocks noChangeAspect="1" noChangeArrowheads="1"/>
          </p:cNvPicPr>
          <p:nvPr/>
        </p:nvPicPr>
        <p:blipFill>
          <a:blip r:embed="rId3" cstate="print"/>
          <a:srcRect/>
          <a:stretch>
            <a:fillRect/>
          </a:stretch>
        </p:blipFill>
        <p:spPr bwMode="auto">
          <a:xfrm>
            <a:off x="2022476" y="2971800"/>
            <a:ext cx="4017963" cy="2222500"/>
          </a:xfrm>
          <a:prstGeom prst="rect">
            <a:avLst/>
          </a:prstGeom>
          <a:noFill/>
          <a:ln w="9525">
            <a:noFill/>
            <a:miter lim="800000"/>
            <a:headEnd/>
            <a:tailEnd/>
          </a:ln>
        </p:spPr>
      </p:pic>
      <p:pic>
        <p:nvPicPr>
          <p:cNvPr id="59397" name="Picture 3"/>
          <p:cNvPicPr>
            <a:picLocks noChangeAspect="1" noChangeArrowheads="1"/>
          </p:cNvPicPr>
          <p:nvPr/>
        </p:nvPicPr>
        <p:blipFill>
          <a:blip r:embed="rId4" cstate="print"/>
          <a:srcRect/>
          <a:stretch>
            <a:fillRect/>
          </a:stretch>
        </p:blipFill>
        <p:spPr bwMode="auto">
          <a:xfrm>
            <a:off x="6192838" y="2971800"/>
            <a:ext cx="4017962" cy="2209800"/>
          </a:xfrm>
          <a:prstGeom prst="rect">
            <a:avLst/>
          </a:prstGeom>
          <a:noFill/>
          <a:ln w="9525">
            <a:noFill/>
            <a:miter lim="800000"/>
            <a:headEnd/>
            <a:tailEnd/>
          </a:ln>
        </p:spPr>
      </p:pic>
      <p:sp>
        <p:nvSpPr>
          <p:cNvPr id="59398" name="Rectangle 7"/>
          <p:cNvSpPr>
            <a:spLocks noChangeArrowheads="1"/>
          </p:cNvSpPr>
          <p:nvPr/>
        </p:nvSpPr>
        <p:spPr bwMode="auto">
          <a:xfrm>
            <a:off x="2209800" y="5562601"/>
            <a:ext cx="7848600" cy="461963"/>
          </a:xfrm>
          <a:prstGeom prst="rect">
            <a:avLst/>
          </a:prstGeom>
          <a:noFill/>
          <a:ln w="9525">
            <a:noFill/>
            <a:miter lim="800000"/>
            <a:headEnd/>
            <a:tailEnd/>
          </a:ln>
        </p:spPr>
        <p:txBody>
          <a:bodyPr>
            <a:spAutoFit/>
          </a:bodyPr>
          <a:lstStyle/>
          <a:p>
            <a:pPr algn="ctr"/>
            <a:r>
              <a:rPr lang="en-US" dirty="0">
                <a:hlinkClick r:id="rId5"/>
              </a:rPr>
              <a:t>Example of dolly zoom from </a:t>
            </a:r>
            <a:r>
              <a:rPr lang="en-US" i="1" dirty="0">
                <a:hlinkClick r:id="rId5"/>
              </a:rPr>
              <a:t>Goodfellas</a:t>
            </a:r>
            <a:r>
              <a:rPr lang="en-US" dirty="0"/>
              <a:t> (YouTube)</a:t>
            </a:r>
          </a:p>
        </p:txBody>
      </p:sp>
      <p:sp>
        <p:nvSpPr>
          <p:cNvPr id="7" name="Rectangle 7"/>
          <p:cNvSpPr>
            <a:spLocks noChangeArrowheads="1"/>
          </p:cNvSpPr>
          <p:nvPr/>
        </p:nvSpPr>
        <p:spPr bwMode="auto">
          <a:xfrm>
            <a:off x="2209800" y="6015038"/>
            <a:ext cx="7848600" cy="461963"/>
          </a:xfrm>
          <a:prstGeom prst="rect">
            <a:avLst/>
          </a:prstGeom>
          <a:noFill/>
          <a:ln w="9525">
            <a:noFill/>
            <a:miter lim="800000"/>
            <a:headEnd/>
            <a:tailEnd/>
          </a:ln>
        </p:spPr>
        <p:txBody>
          <a:bodyPr>
            <a:spAutoFit/>
          </a:bodyPr>
          <a:lstStyle/>
          <a:p>
            <a:pPr algn="ctr"/>
            <a:r>
              <a:rPr lang="en-US" dirty="0">
                <a:hlinkClick r:id="rId6"/>
              </a:rPr>
              <a:t>Example of dolly zoom from </a:t>
            </a:r>
            <a:r>
              <a:rPr lang="en-US" i="1" dirty="0">
                <a:hlinkClick r:id="rId6"/>
              </a:rPr>
              <a:t>La </a:t>
            </a:r>
            <a:r>
              <a:rPr lang="en-US" i="1" dirty="0" err="1">
                <a:hlinkClick r:id="rId6"/>
              </a:rPr>
              <a:t>Haine</a:t>
            </a:r>
            <a:r>
              <a:rPr lang="en-US" i="1" dirty="0"/>
              <a:t> </a:t>
            </a:r>
            <a:r>
              <a:rPr lang="en-US" dirty="0"/>
              <a:t>(YouTube)</a:t>
            </a:r>
          </a:p>
        </p:txBody>
      </p:sp>
    </p:spTree>
    <p:extLst>
      <p:ext uri="{BB962C8B-B14F-4D97-AF65-F5344CB8AC3E}">
        <p14:creationId xmlns:p14="http://schemas.microsoft.com/office/powerpoint/2010/main" val="155409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6C3F-BC93-1149-82D1-4AC110696C37}"/>
              </a:ext>
            </a:extLst>
          </p:cNvPr>
          <p:cNvSpPr>
            <a:spLocks noGrp="1"/>
          </p:cNvSpPr>
          <p:nvPr>
            <p:ph type="title"/>
          </p:nvPr>
        </p:nvSpPr>
        <p:spPr>
          <a:xfrm>
            <a:off x="838200" y="76200"/>
            <a:ext cx="11049000" cy="838200"/>
          </a:xfrm>
        </p:spPr>
        <p:txBody>
          <a:bodyPr/>
          <a:lstStyle/>
          <a:p>
            <a:r>
              <a:rPr lang="en-US" dirty="0"/>
              <a:t>Choice of Lens and Viewpoint: A COVID-Era Illustration</a:t>
            </a:r>
          </a:p>
        </p:txBody>
      </p:sp>
      <p:pic>
        <p:nvPicPr>
          <p:cNvPr id="4" name="Picture 3">
            <a:extLst>
              <a:ext uri="{FF2B5EF4-FFF2-40B4-BE49-F238E27FC236}">
                <a16:creationId xmlns:a16="http://schemas.microsoft.com/office/drawing/2014/main" id="{43E7FBFE-97B5-194B-8823-2F2B0B16B11E}"/>
              </a:ext>
            </a:extLst>
          </p:cNvPr>
          <p:cNvPicPr>
            <a:picLocks noChangeAspect="1"/>
          </p:cNvPicPr>
          <p:nvPr/>
        </p:nvPicPr>
        <p:blipFill>
          <a:blip r:embed="rId2"/>
          <a:stretch>
            <a:fillRect/>
          </a:stretch>
        </p:blipFill>
        <p:spPr>
          <a:xfrm>
            <a:off x="1210517" y="990600"/>
            <a:ext cx="4733081" cy="2662358"/>
          </a:xfrm>
          <a:prstGeom prst="rect">
            <a:avLst/>
          </a:prstGeom>
        </p:spPr>
      </p:pic>
      <p:pic>
        <p:nvPicPr>
          <p:cNvPr id="5" name="Picture 4">
            <a:extLst>
              <a:ext uri="{FF2B5EF4-FFF2-40B4-BE49-F238E27FC236}">
                <a16:creationId xmlns:a16="http://schemas.microsoft.com/office/drawing/2014/main" id="{8D0A14D0-E82E-0A40-A5A1-8F70734E52C2}"/>
              </a:ext>
            </a:extLst>
          </p:cNvPr>
          <p:cNvPicPr>
            <a:picLocks noChangeAspect="1"/>
          </p:cNvPicPr>
          <p:nvPr/>
        </p:nvPicPr>
        <p:blipFill>
          <a:blip r:embed="rId3"/>
          <a:stretch>
            <a:fillRect/>
          </a:stretch>
        </p:blipFill>
        <p:spPr>
          <a:xfrm>
            <a:off x="1210518" y="3810000"/>
            <a:ext cx="4733081" cy="2666632"/>
          </a:xfrm>
          <a:prstGeom prst="rect">
            <a:avLst/>
          </a:prstGeom>
        </p:spPr>
      </p:pic>
      <p:pic>
        <p:nvPicPr>
          <p:cNvPr id="6" name="Picture 5">
            <a:extLst>
              <a:ext uri="{FF2B5EF4-FFF2-40B4-BE49-F238E27FC236}">
                <a16:creationId xmlns:a16="http://schemas.microsoft.com/office/drawing/2014/main" id="{6424FE23-D12B-104D-9698-16446D8EA210}"/>
              </a:ext>
            </a:extLst>
          </p:cNvPr>
          <p:cNvPicPr>
            <a:picLocks noChangeAspect="1"/>
          </p:cNvPicPr>
          <p:nvPr/>
        </p:nvPicPr>
        <p:blipFill>
          <a:blip r:embed="rId4"/>
          <a:stretch>
            <a:fillRect/>
          </a:stretch>
        </p:blipFill>
        <p:spPr>
          <a:xfrm>
            <a:off x="6315918" y="990600"/>
            <a:ext cx="4725496" cy="2662358"/>
          </a:xfrm>
          <a:prstGeom prst="rect">
            <a:avLst/>
          </a:prstGeom>
        </p:spPr>
      </p:pic>
      <p:pic>
        <p:nvPicPr>
          <p:cNvPr id="7" name="Picture 6">
            <a:extLst>
              <a:ext uri="{FF2B5EF4-FFF2-40B4-BE49-F238E27FC236}">
                <a16:creationId xmlns:a16="http://schemas.microsoft.com/office/drawing/2014/main" id="{072E905E-B984-E146-A07D-D14343795078}"/>
              </a:ext>
            </a:extLst>
          </p:cNvPr>
          <p:cNvPicPr>
            <a:picLocks noChangeAspect="1"/>
          </p:cNvPicPr>
          <p:nvPr/>
        </p:nvPicPr>
        <p:blipFill>
          <a:blip r:embed="rId5"/>
          <a:stretch>
            <a:fillRect/>
          </a:stretch>
        </p:blipFill>
        <p:spPr>
          <a:xfrm>
            <a:off x="6315918" y="3810000"/>
            <a:ext cx="4733082" cy="2666632"/>
          </a:xfrm>
          <a:prstGeom prst="rect">
            <a:avLst/>
          </a:prstGeom>
        </p:spPr>
      </p:pic>
      <p:sp>
        <p:nvSpPr>
          <p:cNvPr id="8" name="Rectangle 7">
            <a:extLst>
              <a:ext uri="{FF2B5EF4-FFF2-40B4-BE49-F238E27FC236}">
                <a16:creationId xmlns:a16="http://schemas.microsoft.com/office/drawing/2014/main" id="{A4C71D7B-5EBB-F743-9A42-36E867249B41}"/>
              </a:ext>
            </a:extLst>
          </p:cNvPr>
          <p:cNvSpPr/>
          <p:nvPr/>
        </p:nvSpPr>
        <p:spPr>
          <a:xfrm>
            <a:off x="11101626" y="6469325"/>
            <a:ext cx="946756" cy="307777"/>
          </a:xfrm>
          <a:prstGeom prst="rect">
            <a:avLst/>
          </a:prstGeom>
        </p:spPr>
        <p:txBody>
          <a:bodyPr wrap="square">
            <a:spAutoFit/>
          </a:bodyPr>
          <a:lstStyle/>
          <a:p>
            <a:pPr algn="ctr"/>
            <a:r>
              <a:rPr lang="en-US" sz="1400" dirty="0">
                <a:hlinkClick r:id="rId6"/>
              </a:rPr>
              <a:t>Source</a:t>
            </a:r>
            <a:endParaRPr lang="en-US" sz="1400" dirty="0"/>
          </a:p>
        </p:txBody>
      </p:sp>
    </p:spTree>
    <p:extLst>
      <p:ext uri="{BB962C8B-B14F-4D97-AF65-F5344CB8AC3E}">
        <p14:creationId xmlns:p14="http://schemas.microsoft.com/office/powerpoint/2010/main" val="211016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Overview</a:t>
            </a:r>
          </a:p>
        </p:txBody>
      </p:sp>
      <p:sp>
        <p:nvSpPr>
          <p:cNvPr id="427011" name="Rectangle 3"/>
          <p:cNvSpPr>
            <a:spLocks noGrp="1" noChangeArrowheads="1"/>
          </p:cNvSpPr>
          <p:nvPr>
            <p:ph idx="1"/>
          </p:nvPr>
        </p:nvSpPr>
        <p:spPr/>
        <p:txBody>
          <a:bodyPr/>
          <a:lstStyle/>
          <a:p>
            <a:pPr>
              <a:buFontTx/>
              <a:buChar char="•"/>
            </a:pPr>
            <a:r>
              <a:rPr lang="en-US" dirty="0">
                <a:solidFill>
                  <a:schemeClr val="bg1">
                    <a:lumMod val="50000"/>
                  </a:schemeClr>
                </a:solidFill>
              </a:rPr>
              <a:t>Cameras with lenses</a:t>
            </a:r>
          </a:p>
          <a:p>
            <a:pPr lvl="1"/>
            <a:r>
              <a:rPr lang="en-US" sz="2400" dirty="0">
                <a:solidFill>
                  <a:schemeClr val="bg1">
                    <a:lumMod val="50000"/>
                  </a:schemeClr>
                </a:solidFill>
              </a:rPr>
              <a:t>Depth of field</a:t>
            </a:r>
          </a:p>
          <a:p>
            <a:pPr lvl="1"/>
            <a:r>
              <a:rPr lang="en-US" sz="2400" dirty="0">
                <a:solidFill>
                  <a:schemeClr val="bg1">
                    <a:lumMod val="50000"/>
                  </a:schemeClr>
                </a:solidFill>
              </a:rPr>
              <a:t>Field of view</a:t>
            </a:r>
          </a:p>
          <a:p>
            <a:pPr lvl="1"/>
            <a:r>
              <a:rPr lang="en-US" sz="2400" dirty="0"/>
              <a:t>Lens aberrations</a:t>
            </a:r>
          </a:p>
          <a:p>
            <a:pPr>
              <a:buFontTx/>
              <a:buChar char="•"/>
            </a:pPr>
            <a:endParaRPr lang="en-US" dirty="0"/>
          </a:p>
        </p:txBody>
      </p:sp>
    </p:spTree>
    <p:extLst>
      <p:ext uri="{BB962C8B-B14F-4D97-AF65-F5344CB8AC3E}">
        <p14:creationId xmlns:p14="http://schemas.microsoft.com/office/powerpoint/2010/main" val="10808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ctr"/>
            <a:r>
              <a:rPr lang="en-US" dirty="0"/>
              <a:t>Understanding Real Cameras</a:t>
            </a:r>
          </a:p>
        </p:txBody>
      </p:sp>
      <p:sp>
        <p:nvSpPr>
          <p:cNvPr id="11267" name="Rectangle 8"/>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11268" name="Picture 9"/>
          <p:cNvPicPr>
            <a:picLocks noChangeAspect="1" noChangeArrowheads="1"/>
          </p:cNvPicPr>
          <p:nvPr/>
        </p:nvPicPr>
        <p:blipFill>
          <a:blip r:embed="rId3" cstate="print"/>
          <a:srcRect/>
          <a:stretch>
            <a:fillRect/>
          </a:stretch>
        </p:blipFill>
        <p:spPr bwMode="auto">
          <a:xfrm>
            <a:off x="2514600" y="1066800"/>
            <a:ext cx="7112000" cy="5334000"/>
          </a:xfrm>
          <a:prstGeom prst="rect">
            <a:avLst/>
          </a:prstGeom>
          <a:noFill/>
          <a:ln w="9525">
            <a:noFill/>
            <a:miter lim="800000"/>
            <a:headEnd/>
            <a:tailEnd/>
          </a:ln>
        </p:spPr>
      </p:pic>
    </p:spTree>
    <p:extLst>
      <p:ext uri="{BB962C8B-B14F-4D97-AF65-F5344CB8AC3E}">
        <p14:creationId xmlns:p14="http://schemas.microsoft.com/office/powerpoint/2010/main" val="1226015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a:t>Real Lenses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762000"/>
            <a:ext cx="4324350"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765" y="914400"/>
            <a:ext cx="442724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057A6E6B-C76C-4F7D-9C9C-A64D2D31278D}"/>
              </a:ext>
            </a:extLst>
          </p:cNvPr>
          <p:cNvPicPr>
            <a:picLocks noChangeAspect="1" noChangeArrowheads="1"/>
          </p:cNvPicPr>
          <p:nvPr/>
        </p:nvPicPr>
        <p:blipFill>
          <a:blip r:embed="rId5" cstate="print"/>
          <a:srcRect/>
          <a:stretch>
            <a:fillRect/>
          </a:stretch>
        </p:blipFill>
        <p:spPr bwMode="auto">
          <a:xfrm>
            <a:off x="6096000" y="4572000"/>
            <a:ext cx="5929313" cy="2058988"/>
          </a:xfrm>
          <a:prstGeom prst="rect">
            <a:avLst/>
          </a:prstGeom>
          <a:noFill/>
          <a:ln w="9525">
            <a:noFill/>
            <a:miter lim="800000"/>
            <a:headEnd/>
            <a:tailEnd/>
          </a:ln>
        </p:spPr>
      </p:pic>
    </p:spTree>
    <p:extLst>
      <p:ext uri="{BB962C8B-B14F-4D97-AF65-F5344CB8AC3E}">
        <p14:creationId xmlns:p14="http://schemas.microsoft.com/office/powerpoint/2010/main" val="2090087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Lens Flaws: Vignetting</a:t>
            </a:r>
          </a:p>
        </p:txBody>
      </p:sp>
      <p:sp>
        <p:nvSpPr>
          <p:cNvPr id="63491" name="Rectangle 3"/>
          <p:cNvSpPr>
            <a:spLocks noGrp="1" noChangeArrowheads="1"/>
          </p:cNvSpPr>
          <p:nvPr>
            <p:ph type="body" idx="1"/>
          </p:nvPr>
        </p:nvSpPr>
        <p:spPr/>
        <p:txBody>
          <a:bodyPr/>
          <a:lstStyle/>
          <a:p>
            <a:endParaRPr lang="en-US" dirty="0"/>
          </a:p>
        </p:txBody>
      </p:sp>
      <p:pic>
        <p:nvPicPr>
          <p:cNvPr id="63492" name="Picture 5"/>
          <p:cNvPicPr>
            <a:picLocks noChangeAspect="1" noChangeArrowheads="1"/>
          </p:cNvPicPr>
          <p:nvPr/>
        </p:nvPicPr>
        <p:blipFill>
          <a:blip r:embed="rId3" cstate="print"/>
          <a:srcRect/>
          <a:stretch>
            <a:fillRect/>
          </a:stretch>
        </p:blipFill>
        <p:spPr bwMode="auto">
          <a:xfrm>
            <a:off x="3810000" y="1143000"/>
            <a:ext cx="4572000" cy="2209800"/>
          </a:xfrm>
          <a:prstGeom prst="rect">
            <a:avLst/>
          </a:prstGeom>
          <a:noFill/>
          <a:ln w="9525">
            <a:noFill/>
            <a:miter lim="800000"/>
            <a:headEnd/>
            <a:tailEnd/>
          </a:ln>
        </p:spPr>
      </p:pic>
      <p:pic>
        <p:nvPicPr>
          <p:cNvPr id="63493" name="Picture 6"/>
          <p:cNvPicPr>
            <a:picLocks noChangeAspect="1" noChangeArrowheads="1"/>
          </p:cNvPicPr>
          <p:nvPr/>
        </p:nvPicPr>
        <p:blipFill>
          <a:blip r:embed="rId4" cstate="print"/>
          <a:srcRect/>
          <a:stretch>
            <a:fillRect/>
          </a:stretch>
        </p:blipFill>
        <p:spPr bwMode="auto">
          <a:xfrm>
            <a:off x="2590800" y="3733801"/>
            <a:ext cx="3589338" cy="2689225"/>
          </a:xfrm>
          <a:prstGeom prst="rect">
            <a:avLst/>
          </a:prstGeom>
          <a:noFill/>
          <a:ln w="9525">
            <a:noFill/>
            <a:miter lim="800000"/>
            <a:headEnd/>
            <a:tailEnd/>
          </a:ln>
        </p:spPr>
      </p:pic>
      <p:pic>
        <p:nvPicPr>
          <p:cNvPr id="63494" name="Picture 7"/>
          <p:cNvPicPr>
            <a:picLocks noChangeAspect="1" noChangeArrowheads="1"/>
          </p:cNvPicPr>
          <p:nvPr/>
        </p:nvPicPr>
        <p:blipFill>
          <a:blip r:embed="rId5" cstate="print"/>
          <a:srcRect/>
          <a:stretch>
            <a:fillRect/>
          </a:stretch>
        </p:blipFill>
        <p:spPr bwMode="auto">
          <a:xfrm>
            <a:off x="6324600" y="3711576"/>
            <a:ext cx="3589338" cy="2689225"/>
          </a:xfrm>
          <a:prstGeom prst="rect">
            <a:avLst/>
          </a:prstGeom>
          <a:noFill/>
          <a:ln w="9525">
            <a:noFill/>
            <a:miter lim="800000"/>
            <a:headEnd/>
            <a:tailEnd/>
          </a:ln>
        </p:spPr>
      </p:pic>
    </p:spTree>
    <p:extLst>
      <p:ext uri="{BB962C8B-B14F-4D97-AF65-F5344CB8AC3E}">
        <p14:creationId xmlns:p14="http://schemas.microsoft.com/office/powerpoint/2010/main" val="2357206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hecht-231-a"/>
          <p:cNvPicPr>
            <a:picLocks noChangeAspect="1" noChangeArrowheads="1"/>
          </p:cNvPicPr>
          <p:nvPr/>
        </p:nvPicPr>
        <p:blipFill>
          <a:blip r:embed="rId3" cstate="print">
            <a:lum bright="-26000" contrast="40000"/>
          </a:blip>
          <a:srcRect/>
          <a:stretch>
            <a:fillRect/>
          </a:stretch>
        </p:blipFill>
        <p:spPr bwMode="auto">
          <a:xfrm>
            <a:off x="3186114" y="1793875"/>
            <a:ext cx="5195887" cy="2101850"/>
          </a:xfrm>
          <a:prstGeom prst="rect">
            <a:avLst/>
          </a:prstGeom>
          <a:noFill/>
          <a:ln w="9525">
            <a:noFill/>
            <a:miter lim="800000"/>
            <a:headEnd/>
            <a:tailEnd/>
          </a:ln>
        </p:spPr>
      </p:pic>
      <p:sp>
        <p:nvSpPr>
          <p:cNvPr id="64515" name="Text Box 5"/>
          <p:cNvSpPr txBox="1">
            <a:spLocks noChangeArrowheads="1"/>
          </p:cNvSpPr>
          <p:nvPr/>
        </p:nvSpPr>
        <p:spPr bwMode="auto">
          <a:xfrm>
            <a:off x="3352800" y="3851276"/>
            <a:ext cx="1466850" cy="339725"/>
          </a:xfrm>
          <a:prstGeom prst="rect">
            <a:avLst/>
          </a:prstGeom>
          <a:noFill/>
          <a:ln w="9525">
            <a:noFill/>
            <a:miter lim="800000"/>
            <a:headEnd/>
            <a:tailEnd/>
          </a:ln>
        </p:spPr>
        <p:txBody>
          <a:bodyPr wrap="none">
            <a:spAutoFit/>
          </a:bodyPr>
          <a:lstStyle/>
          <a:p>
            <a:pPr>
              <a:lnSpc>
                <a:spcPct val="90000"/>
              </a:lnSpc>
              <a:spcBef>
                <a:spcPct val="50000"/>
              </a:spcBef>
              <a:spcAft>
                <a:spcPct val="50000"/>
              </a:spcAft>
            </a:pPr>
            <a:r>
              <a:rPr lang="en-US" sz="1800"/>
              <a:t>No distortion</a:t>
            </a:r>
          </a:p>
        </p:txBody>
      </p:sp>
      <p:sp>
        <p:nvSpPr>
          <p:cNvPr id="64516" name="Text Box 6"/>
          <p:cNvSpPr txBox="1">
            <a:spLocks noChangeArrowheads="1"/>
          </p:cNvSpPr>
          <p:nvPr/>
        </p:nvSpPr>
        <p:spPr bwMode="auto">
          <a:xfrm>
            <a:off x="5181600" y="3851276"/>
            <a:ext cx="1365250" cy="339725"/>
          </a:xfrm>
          <a:prstGeom prst="rect">
            <a:avLst/>
          </a:prstGeom>
          <a:noFill/>
          <a:ln w="9525">
            <a:noFill/>
            <a:miter lim="800000"/>
            <a:headEnd/>
            <a:tailEnd/>
          </a:ln>
        </p:spPr>
        <p:txBody>
          <a:bodyPr wrap="none">
            <a:spAutoFit/>
          </a:bodyPr>
          <a:lstStyle/>
          <a:p>
            <a:pPr>
              <a:lnSpc>
                <a:spcPct val="90000"/>
              </a:lnSpc>
              <a:spcBef>
                <a:spcPct val="50000"/>
              </a:spcBef>
              <a:spcAft>
                <a:spcPct val="50000"/>
              </a:spcAft>
            </a:pPr>
            <a:r>
              <a:rPr lang="en-US" sz="1800"/>
              <a:t>Pin cushion</a:t>
            </a:r>
          </a:p>
        </p:txBody>
      </p:sp>
      <p:sp>
        <p:nvSpPr>
          <p:cNvPr id="64517" name="Text Box 7"/>
          <p:cNvSpPr txBox="1">
            <a:spLocks noChangeArrowheads="1"/>
          </p:cNvSpPr>
          <p:nvPr/>
        </p:nvSpPr>
        <p:spPr bwMode="auto">
          <a:xfrm>
            <a:off x="7239000" y="3851276"/>
            <a:ext cx="793750" cy="339725"/>
          </a:xfrm>
          <a:prstGeom prst="rect">
            <a:avLst/>
          </a:prstGeom>
          <a:noFill/>
          <a:ln w="9525">
            <a:noFill/>
            <a:miter lim="800000"/>
            <a:headEnd/>
            <a:tailEnd/>
          </a:ln>
        </p:spPr>
        <p:txBody>
          <a:bodyPr wrap="none">
            <a:spAutoFit/>
          </a:bodyPr>
          <a:lstStyle/>
          <a:p>
            <a:pPr>
              <a:lnSpc>
                <a:spcPct val="90000"/>
              </a:lnSpc>
              <a:spcBef>
                <a:spcPct val="50000"/>
              </a:spcBef>
              <a:spcAft>
                <a:spcPct val="50000"/>
              </a:spcAft>
            </a:pPr>
            <a:r>
              <a:rPr lang="en-US" sz="1800"/>
              <a:t>Barrel</a:t>
            </a:r>
          </a:p>
        </p:txBody>
      </p:sp>
      <p:sp>
        <p:nvSpPr>
          <p:cNvPr id="64518" name="Rectangle 2"/>
          <p:cNvSpPr>
            <a:spLocks noGrp="1" noChangeArrowheads="1"/>
          </p:cNvSpPr>
          <p:nvPr>
            <p:ph type="title"/>
          </p:nvPr>
        </p:nvSpPr>
        <p:spPr/>
        <p:txBody>
          <a:bodyPr/>
          <a:lstStyle/>
          <a:p>
            <a:r>
              <a:rPr lang="en-US" dirty="0"/>
              <a:t>Lens Flaws: Radial Distortion</a:t>
            </a:r>
          </a:p>
        </p:txBody>
      </p:sp>
      <p:sp>
        <p:nvSpPr>
          <p:cNvPr id="64519" name="Rectangle 3"/>
          <p:cNvSpPr>
            <a:spLocks noGrp="1" noChangeArrowheads="1"/>
          </p:cNvSpPr>
          <p:nvPr>
            <p:ph type="body" idx="1"/>
          </p:nvPr>
        </p:nvSpPr>
        <p:spPr>
          <a:xfrm>
            <a:off x="1676400" y="914400"/>
            <a:ext cx="8915400" cy="1981200"/>
          </a:xfrm>
        </p:spPr>
        <p:txBody>
          <a:bodyPr/>
          <a:lstStyle/>
          <a:p>
            <a:pPr lvl="1"/>
            <a:r>
              <a:rPr lang="en-US" dirty="0"/>
              <a:t>Caused by imperfect lenses</a:t>
            </a:r>
          </a:p>
          <a:p>
            <a:pPr lvl="1"/>
            <a:r>
              <a:rPr lang="en-US" dirty="0"/>
              <a:t>Deviations are most noticeable near the edge of the lens</a:t>
            </a:r>
          </a:p>
        </p:txBody>
      </p:sp>
      <p:pic>
        <p:nvPicPr>
          <p:cNvPr id="64520" name="Picture 8"/>
          <p:cNvPicPr>
            <a:picLocks noChangeAspect="1" noChangeArrowheads="1"/>
          </p:cNvPicPr>
          <p:nvPr/>
        </p:nvPicPr>
        <p:blipFill>
          <a:blip r:embed="rId4" cstate="print"/>
          <a:srcRect/>
          <a:stretch>
            <a:fillRect/>
          </a:stretch>
        </p:blipFill>
        <p:spPr bwMode="auto">
          <a:xfrm>
            <a:off x="4114800" y="4219575"/>
            <a:ext cx="3810000" cy="2541588"/>
          </a:xfrm>
          <a:prstGeom prst="rect">
            <a:avLst/>
          </a:prstGeom>
          <a:noFill/>
          <a:ln w="9525">
            <a:noFill/>
            <a:miter lim="800000"/>
            <a:headEnd/>
            <a:tailEnd/>
          </a:ln>
        </p:spPr>
      </p:pic>
    </p:spTree>
    <p:extLst>
      <p:ext uri="{BB962C8B-B14F-4D97-AF65-F5344CB8AC3E}">
        <p14:creationId xmlns:p14="http://schemas.microsoft.com/office/powerpoint/2010/main" val="1267363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t>Lens flaws: Spherical Aberration</a:t>
            </a:r>
          </a:p>
        </p:txBody>
      </p:sp>
      <p:sp>
        <p:nvSpPr>
          <p:cNvPr id="62467" name="Rectangle 3"/>
          <p:cNvSpPr>
            <a:spLocks noGrp="1" noChangeArrowheads="1"/>
          </p:cNvSpPr>
          <p:nvPr>
            <p:ph type="body" idx="1"/>
          </p:nvPr>
        </p:nvSpPr>
        <p:spPr/>
        <p:txBody>
          <a:bodyPr/>
          <a:lstStyle/>
          <a:p>
            <a:r>
              <a:rPr lang="en-US"/>
              <a:t>Spherical lenses don’t focus light perfectly</a:t>
            </a:r>
          </a:p>
          <a:p>
            <a:r>
              <a:rPr lang="en-US"/>
              <a:t>	Rays farther from the optical axis focus closer</a:t>
            </a:r>
          </a:p>
        </p:txBody>
      </p:sp>
      <p:pic>
        <p:nvPicPr>
          <p:cNvPr id="62468" name="Picture 4"/>
          <p:cNvPicPr>
            <a:picLocks noChangeAspect="1" noChangeArrowheads="1"/>
          </p:cNvPicPr>
          <p:nvPr/>
        </p:nvPicPr>
        <p:blipFill>
          <a:blip r:embed="rId3" cstate="print"/>
          <a:srcRect/>
          <a:stretch>
            <a:fillRect/>
          </a:stretch>
        </p:blipFill>
        <p:spPr bwMode="auto">
          <a:xfrm>
            <a:off x="3886200" y="2971800"/>
            <a:ext cx="4800600" cy="21209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Lens Flaws: Chromatic Aberration</a:t>
            </a:r>
          </a:p>
        </p:txBody>
      </p:sp>
      <p:sp>
        <p:nvSpPr>
          <p:cNvPr id="61443" name="Rectangle 3"/>
          <p:cNvSpPr>
            <a:spLocks noGrp="1" noChangeArrowheads="1"/>
          </p:cNvSpPr>
          <p:nvPr>
            <p:ph type="body" idx="1"/>
          </p:nvPr>
        </p:nvSpPr>
        <p:spPr>
          <a:xfrm>
            <a:off x="2209800" y="914400"/>
            <a:ext cx="8458200" cy="5257800"/>
          </a:xfrm>
        </p:spPr>
        <p:txBody>
          <a:bodyPr/>
          <a:lstStyle/>
          <a:p>
            <a:r>
              <a:rPr lang="en-US"/>
              <a:t>Lens has different refractive indices for different wavelengths: causes color fringing</a:t>
            </a:r>
          </a:p>
        </p:txBody>
      </p:sp>
      <p:pic>
        <p:nvPicPr>
          <p:cNvPr id="61444" name="Picture 5" descr="chrom"/>
          <p:cNvPicPr>
            <a:picLocks noChangeAspect="1" noChangeArrowheads="1"/>
          </p:cNvPicPr>
          <p:nvPr/>
        </p:nvPicPr>
        <p:blipFill>
          <a:blip r:embed="rId3" cstate="print"/>
          <a:srcRect/>
          <a:stretch>
            <a:fillRect/>
          </a:stretch>
        </p:blipFill>
        <p:spPr bwMode="auto">
          <a:xfrm>
            <a:off x="4181476" y="1981201"/>
            <a:ext cx="4048125" cy="1909763"/>
          </a:xfrm>
          <a:prstGeom prst="rect">
            <a:avLst/>
          </a:prstGeom>
          <a:noFill/>
          <a:ln w="9525">
            <a:noFill/>
            <a:miter lim="800000"/>
            <a:headEnd/>
            <a:tailEnd/>
          </a:ln>
        </p:spPr>
      </p:pic>
      <p:sp>
        <p:nvSpPr>
          <p:cNvPr id="258054" name="Text Box 6"/>
          <p:cNvSpPr txBox="1">
            <a:spLocks noChangeArrowheads="1"/>
          </p:cNvSpPr>
          <p:nvPr/>
        </p:nvSpPr>
        <p:spPr bwMode="auto">
          <a:xfrm>
            <a:off x="2667000" y="3962400"/>
            <a:ext cx="2592388" cy="457200"/>
          </a:xfrm>
          <a:prstGeom prst="rect">
            <a:avLst/>
          </a:prstGeom>
          <a:noFill/>
          <a:ln w="3175">
            <a:noFill/>
            <a:miter lim="800000"/>
            <a:headEnd/>
            <a:tailEnd type="none" w="lg" len="lg"/>
          </a:ln>
          <a:effectLst/>
        </p:spPr>
        <p:txBody>
          <a:bodyPr wrap="none">
            <a:spAutoFit/>
          </a:bodyPr>
          <a:lstStyle/>
          <a:p>
            <a:pPr eaLnBrk="1" hangingPunct="1">
              <a:defRPr/>
            </a:pPr>
            <a:r>
              <a:rPr lang="en-US">
                <a:solidFill>
                  <a:schemeClr val="accent1"/>
                </a:solidFill>
                <a:effectLst>
                  <a:outerShdw blurRad="38100" dist="38100" dir="2700000" algn="tl">
                    <a:srgbClr val="C0C0C0"/>
                  </a:outerShdw>
                </a:effectLst>
              </a:rPr>
              <a:t>Near Lens Center</a:t>
            </a:r>
          </a:p>
        </p:txBody>
      </p:sp>
      <p:pic>
        <p:nvPicPr>
          <p:cNvPr id="61446" name="Picture 7" descr="colorAbberYes"/>
          <p:cNvPicPr>
            <a:picLocks noChangeAspect="1" noChangeArrowheads="1"/>
          </p:cNvPicPr>
          <p:nvPr/>
        </p:nvPicPr>
        <p:blipFill>
          <a:blip r:embed="rId4" cstate="print"/>
          <a:srcRect/>
          <a:stretch>
            <a:fillRect/>
          </a:stretch>
        </p:blipFill>
        <p:spPr bwMode="auto">
          <a:xfrm>
            <a:off x="6477000" y="4400550"/>
            <a:ext cx="3276600" cy="2457450"/>
          </a:xfrm>
          <a:prstGeom prst="rect">
            <a:avLst/>
          </a:prstGeom>
          <a:noFill/>
          <a:ln w="9525">
            <a:noFill/>
            <a:miter lim="800000"/>
            <a:headEnd/>
            <a:tailEnd/>
          </a:ln>
        </p:spPr>
      </p:pic>
      <p:pic>
        <p:nvPicPr>
          <p:cNvPr id="61447" name="Picture 8" descr="colorAbberNo"/>
          <p:cNvPicPr>
            <a:picLocks noChangeAspect="1" noChangeArrowheads="1"/>
          </p:cNvPicPr>
          <p:nvPr/>
        </p:nvPicPr>
        <p:blipFill>
          <a:blip r:embed="rId5" cstate="print"/>
          <a:srcRect/>
          <a:stretch>
            <a:fillRect/>
          </a:stretch>
        </p:blipFill>
        <p:spPr bwMode="auto">
          <a:xfrm>
            <a:off x="2667000" y="4400550"/>
            <a:ext cx="3276600" cy="2457450"/>
          </a:xfrm>
          <a:prstGeom prst="rect">
            <a:avLst/>
          </a:prstGeom>
          <a:noFill/>
          <a:ln w="9525">
            <a:noFill/>
            <a:miter lim="800000"/>
            <a:headEnd/>
            <a:tailEnd/>
          </a:ln>
        </p:spPr>
      </p:pic>
      <p:sp>
        <p:nvSpPr>
          <p:cNvPr id="258057" name="Text Box 9"/>
          <p:cNvSpPr txBox="1">
            <a:spLocks noChangeArrowheads="1"/>
          </p:cNvSpPr>
          <p:nvPr/>
        </p:nvSpPr>
        <p:spPr bwMode="auto">
          <a:xfrm>
            <a:off x="6518276" y="3962400"/>
            <a:ext cx="3235325" cy="457200"/>
          </a:xfrm>
          <a:prstGeom prst="rect">
            <a:avLst/>
          </a:prstGeom>
          <a:noFill/>
          <a:ln w="3175">
            <a:noFill/>
            <a:miter lim="800000"/>
            <a:headEnd/>
            <a:tailEnd type="none" w="lg" len="lg"/>
          </a:ln>
          <a:effectLst/>
        </p:spPr>
        <p:txBody>
          <a:bodyPr wrap="none">
            <a:spAutoFit/>
          </a:bodyPr>
          <a:lstStyle/>
          <a:p>
            <a:pPr eaLnBrk="1" hangingPunct="1">
              <a:defRPr/>
            </a:pPr>
            <a:r>
              <a:rPr lang="en-US">
                <a:solidFill>
                  <a:schemeClr val="accent1"/>
                </a:solidFill>
                <a:effectLst>
                  <a:outerShdw blurRad="38100" dist="38100" dir="2700000" algn="tl">
                    <a:srgbClr val="C0C0C0"/>
                  </a:outerShdw>
                </a:effectLst>
              </a:rPr>
              <a:t>Near Lens Outer Edge</a:t>
            </a:r>
          </a:p>
        </p:txBody>
      </p:sp>
    </p:spTree>
    <p:extLst>
      <p:ext uri="{BB962C8B-B14F-4D97-AF65-F5344CB8AC3E}">
        <p14:creationId xmlns:p14="http://schemas.microsoft.com/office/powerpoint/2010/main" val="2180751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Overview</a:t>
            </a:r>
          </a:p>
        </p:txBody>
      </p:sp>
      <p:sp>
        <p:nvSpPr>
          <p:cNvPr id="427011" name="Rectangle 3"/>
          <p:cNvSpPr>
            <a:spLocks noGrp="1" noChangeArrowheads="1"/>
          </p:cNvSpPr>
          <p:nvPr>
            <p:ph idx="1"/>
          </p:nvPr>
        </p:nvSpPr>
        <p:spPr/>
        <p:txBody>
          <a:bodyPr/>
          <a:lstStyle/>
          <a:p>
            <a:pPr>
              <a:buFontTx/>
              <a:buChar char="•"/>
            </a:pPr>
            <a:r>
              <a:rPr lang="en-US" dirty="0">
                <a:solidFill>
                  <a:schemeClr val="bg1">
                    <a:lumMod val="50000"/>
                  </a:schemeClr>
                </a:solidFill>
              </a:rPr>
              <a:t>Cameras with lenses</a:t>
            </a:r>
          </a:p>
          <a:p>
            <a:pPr lvl="1"/>
            <a:r>
              <a:rPr lang="en-US" sz="2400" dirty="0">
                <a:solidFill>
                  <a:schemeClr val="bg1">
                    <a:lumMod val="50000"/>
                  </a:schemeClr>
                </a:solidFill>
              </a:rPr>
              <a:t>Depth of field</a:t>
            </a:r>
          </a:p>
          <a:p>
            <a:pPr lvl="1"/>
            <a:r>
              <a:rPr lang="en-US" sz="2400" dirty="0">
                <a:solidFill>
                  <a:schemeClr val="bg1">
                    <a:lumMod val="50000"/>
                  </a:schemeClr>
                </a:solidFill>
              </a:rPr>
              <a:t>Field of view</a:t>
            </a:r>
          </a:p>
          <a:p>
            <a:pPr lvl="1"/>
            <a:r>
              <a:rPr lang="en-US" sz="2400" dirty="0">
                <a:solidFill>
                  <a:schemeClr val="bg1">
                    <a:lumMod val="50000"/>
                  </a:schemeClr>
                </a:solidFill>
              </a:rPr>
              <a:t>Lens aberrations</a:t>
            </a:r>
          </a:p>
          <a:p>
            <a:pPr>
              <a:buFontTx/>
              <a:buChar char="•"/>
            </a:pPr>
            <a:r>
              <a:rPr lang="en-US" dirty="0"/>
              <a:t>Digital sensors</a:t>
            </a:r>
          </a:p>
          <a:p>
            <a:pPr>
              <a:buFontTx/>
              <a:buChar char="•"/>
            </a:pPr>
            <a:endParaRPr lang="en-US" dirty="0"/>
          </a:p>
        </p:txBody>
      </p:sp>
    </p:spTree>
    <p:extLst>
      <p:ext uri="{BB962C8B-B14F-4D97-AF65-F5344CB8AC3E}">
        <p14:creationId xmlns:p14="http://schemas.microsoft.com/office/powerpoint/2010/main" val="31650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t>Digital Camera</a:t>
            </a:r>
          </a:p>
        </p:txBody>
      </p:sp>
      <p:sp>
        <p:nvSpPr>
          <p:cNvPr id="65539" name="Rectangle 3"/>
          <p:cNvSpPr>
            <a:spLocks noGrp="1" noChangeArrowheads="1"/>
          </p:cNvSpPr>
          <p:nvPr>
            <p:ph type="body" idx="1"/>
          </p:nvPr>
        </p:nvSpPr>
        <p:spPr>
          <a:xfrm>
            <a:off x="1752600" y="4267200"/>
            <a:ext cx="8763000" cy="2362200"/>
          </a:xfrm>
        </p:spPr>
        <p:txBody>
          <a:bodyPr/>
          <a:lstStyle/>
          <a:p>
            <a:r>
              <a:rPr lang="en-US" dirty="0"/>
              <a:t>A digital camera replaces film with a sensor array</a:t>
            </a:r>
          </a:p>
          <a:p>
            <a:pPr lvl="1"/>
            <a:r>
              <a:rPr lang="en-US" sz="1600" dirty="0"/>
              <a:t>Each cell in the array is light-sensitive diode that converts photons to electrons</a:t>
            </a:r>
          </a:p>
          <a:p>
            <a:pPr lvl="1"/>
            <a:r>
              <a:rPr lang="en-US" sz="1600" dirty="0"/>
              <a:t>Two common types</a:t>
            </a:r>
          </a:p>
          <a:p>
            <a:pPr lvl="2"/>
            <a:r>
              <a:rPr lang="en-US" sz="1600" b="1" dirty="0"/>
              <a:t>Charge Coupled Device</a:t>
            </a:r>
            <a:r>
              <a:rPr lang="en-US" sz="1600" dirty="0"/>
              <a:t> (CCD)</a:t>
            </a:r>
            <a:r>
              <a:rPr lang="en-US" dirty="0"/>
              <a:t> </a:t>
            </a:r>
          </a:p>
          <a:p>
            <a:pPr lvl="2"/>
            <a:r>
              <a:rPr lang="en-US" sz="1600" b="1" dirty="0"/>
              <a:t>Complementary metal oxide semiconductor</a:t>
            </a:r>
            <a:r>
              <a:rPr lang="en-US" sz="1600" dirty="0"/>
              <a:t> (CMOS)</a:t>
            </a:r>
          </a:p>
          <a:p>
            <a:pPr lvl="1"/>
            <a:r>
              <a:rPr lang="en-US" sz="1600" dirty="0">
                <a:hlinkClick r:id="rId3"/>
              </a:rPr>
              <a:t>http://electronics.howstuffworks.com/digital-camera.htm</a:t>
            </a:r>
            <a:r>
              <a:rPr lang="en-US" sz="1600" dirty="0"/>
              <a:t> </a:t>
            </a:r>
          </a:p>
          <a:p>
            <a:pPr lvl="2"/>
            <a:endParaRPr lang="en-US" sz="1600" dirty="0"/>
          </a:p>
        </p:txBody>
      </p:sp>
      <p:pic>
        <p:nvPicPr>
          <p:cNvPr id="65540" name="Picture 4" descr="PowerShot SD200"/>
          <p:cNvPicPr>
            <a:picLocks noChangeAspect="1" noChangeArrowheads="1"/>
          </p:cNvPicPr>
          <p:nvPr/>
        </p:nvPicPr>
        <p:blipFill>
          <a:blip r:embed="rId4" cstate="print"/>
          <a:srcRect l="12286" r="6143"/>
          <a:stretch>
            <a:fillRect/>
          </a:stretch>
        </p:blipFill>
        <p:spPr bwMode="auto">
          <a:xfrm>
            <a:off x="1676400" y="1579562"/>
            <a:ext cx="4411662" cy="2078038"/>
          </a:xfrm>
          <a:prstGeom prst="rect">
            <a:avLst/>
          </a:prstGeom>
          <a:noFill/>
          <a:ln w="9525">
            <a:noFill/>
            <a:miter lim="800000"/>
            <a:headEnd/>
            <a:tailEnd/>
          </a:ln>
        </p:spPr>
      </p:pic>
      <p:sp>
        <p:nvSpPr>
          <p:cNvPr id="65541" name="Text Box 5"/>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pic>
        <p:nvPicPr>
          <p:cNvPr id="7" name="Picture 7" descr="ccd_vs_cmos"/>
          <p:cNvPicPr>
            <a:picLocks noChangeAspect="1" noChangeArrowheads="1"/>
          </p:cNvPicPr>
          <p:nvPr/>
        </p:nvPicPr>
        <p:blipFill>
          <a:blip r:embed="rId5" cstate="print"/>
          <a:srcRect/>
          <a:stretch>
            <a:fillRect/>
          </a:stretch>
        </p:blipFill>
        <p:spPr bwMode="auto">
          <a:xfrm>
            <a:off x="6096001" y="1219200"/>
            <a:ext cx="4332705" cy="2743200"/>
          </a:xfrm>
          <a:prstGeom prst="rect">
            <a:avLst/>
          </a:prstGeom>
          <a:noFill/>
          <a:ln w="9525">
            <a:noFill/>
            <a:miter lim="800000"/>
            <a:headEnd/>
            <a:tailEnd/>
          </a:ln>
        </p:spPr>
      </p:pic>
    </p:spTree>
    <p:extLst>
      <p:ext uri="{BB962C8B-B14F-4D97-AF65-F5344CB8AC3E}">
        <p14:creationId xmlns:p14="http://schemas.microsoft.com/office/powerpoint/2010/main" val="4251937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96CEF6E-3B37-678C-AEBB-B532CF092BA5}"/>
              </a:ext>
            </a:extLst>
          </p:cNvPr>
          <p:cNvGraphicFramePr>
            <a:graphicFrameLocks noGrp="1"/>
          </p:cNvGraphicFramePr>
          <p:nvPr/>
        </p:nvGraphicFramePr>
        <p:xfrm>
          <a:off x="569494" y="2133600"/>
          <a:ext cx="4916906" cy="4023360"/>
        </p:xfrm>
        <a:graphic>
          <a:graphicData uri="http://schemas.openxmlformats.org/drawingml/2006/table">
            <a:tbl>
              <a:tblPr bandRow="1">
                <a:tableStyleId>{0E3FDE45-AF77-4B5C-9715-49D594BDF05E}</a:tableStyleId>
              </a:tblPr>
              <a:tblGrid>
                <a:gridCol w="2458453">
                  <a:extLst>
                    <a:ext uri="{9D8B030D-6E8A-4147-A177-3AD203B41FA5}">
                      <a16:colId xmlns:a16="http://schemas.microsoft.com/office/drawing/2014/main" val="2183585731"/>
                    </a:ext>
                  </a:extLst>
                </a:gridCol>
                <a:gridCol w="2458453">
                  <a:extLst>
                    <a:ext uri="{9D8B030D-6E8A-4147-A177-3AD203B41FA5}">
                      <a16:colId xmlns:a16="http://schemas.microsoft.com/office/drawing/2014/main" val="67736707"/>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effectLst/>
                        </a:rPr>
                        <a:t>Sensor Vendor</a:t>
                      </a:r>
                    </a:p>
                  </a:txBody>
                  <a:tcPr/>
                </a:tc>
                <a:tc>
                  <a:txBody>
                    <a:bodyPr/>
                    <a:lstStyle/>
                    <a:p>
                      <a:r>
                        <a:rPr lang="en-US" dirty="0">
                          <a:effectLst/>
                        </a:rPr>
                        <a:t>Sony</a:t>
                      </a:r>
                      <a:endParaRPr lang="en-US" dirty="0"/>
                    </a:p>
                  </a:txBody>
                  <a:tcPr/>
                </a:tc>
                <a:extLst>
                  <a:ext uri="{0D108BD9-81ED-4DB2-BD59-A6C34878D82A}">
                    <a16:rowId xmlns:a16="http://schemas.microsoft.com/office/drawing/2014/main" val="775446297"/>
                  </a:ext>
                </a:extLst>
              </a:tr>
              <a:tr h="0">
                <a:tc>
                  <a:txBody>
                    <a:bodyPr/>
                    <a:lstStyle/>
                    <a:p>
                      <a:pPr algn="l" fontAlgn="t"/>
                      <a:r>
                        <a:rPr lang="en-US" dirty="0">
                          <a:effectLst/>
                        </a:rPr>
                        <a:t>Sensor</a:t>
                      </a:r>
                    </a:p>
                  </a:txBody>
                  <a:tcPr/>
                </a:tc>
                <a:tc>
                  <a:txBody>
                    <a:bodyPr/>
                    <a:lstStyle/>
                    <a:p>
                      <a:pPr algn="l" fontAlgn="t"/>
                      <a:r>
                        <a:rPr lang="en-US">
                          <a:effectLst/>
                        </a:rPr>
                        <a:t>IMX547</a:t>
                      </a:r>
                    </a:p>
                  </a:txBody>
                  <a:tcPr/>
                </a:tc>
                <a:extLst>
                  <a:ext uri="{0D108BD9-81ED-4DB2-BD59-A6C34878D82A}">
                    <a16:rowId xmlns:a16="http://schemas.microsoft.com/office/drawing/2014/main" val="27463456"/>
                  </a:ext>
                </a:extLst>
              </a:tr>
              <a:tr h="0">
                <a:tc>
                  <a:txBody>
                    <a:bodyPr/>
                    <a:lstStyle/>
                    <a:p>
                      <a:pPr algn="l" fontAlgn="t"/>
                      <a:r>
                        <a:rPr lang="en-US">
                          <a:effectLst/>
                        </a:rPr>
                        <a:t>Shutter</a:t>
                      </a:r>
                    </a:p>
                  </a:txBody>
                  <a:tcPr/>
                </a:tc>
                <a:tc>
                  <a:txBody>
                    <a:bodyPr/>
                    <a:lstStyle/>
                    <a:p>
                      <a:pPr algn="l" fontAlgn="t"/>
                      <a:r>
                        <a:rPr lang="en-US">
                          <a:effectLst/>
                        </a:rPr>
                        <a:t>Global Shutter</a:t>
                      </a:r>
                    </a:p>
                  </a:txBody>
                  <a:tcPr/>
                </a:tc>
                <a:extLst>
                  <a:ext uri="{0D108BD9-81ED-4DB2-BD59-A6C34878D82A}">
                    <a16:rowId xmlns:a16="http://schemas.microsoft.com/office/drawing/2014/main" val="857216512"/>
                  </a:ext>
                </a:extLst>
              </a:tr>
              <a:tr h="0">
                <a:tc>
                  <a:txBody>
                    <a:bodyPr/>
                    <a:lstStyle/>
                    <a:p>
                      <a:pPr algn="l" fontAlgn="t"/>
                      <a:r>
                        <a:rPr lang="en-US">
                          <a:effectLst/>
                        </a:rPr>
                        <a:t>Sensor Format</a:t>
                      </a:r>
                    </a:p>
                  </a:txBody>
                  <a:tcPr/>
                </a:tc>
                <a:tc>
                  <a:txBody>
                    <a:bodyPr/>
                    <a:lstStyle/>
                    <a:p>
                      <a:pPr algn="l" fontAlgn="t"/>
                      <a:r>
                        <a:rPr lang="en-US">
                          <a:effectLst/>
                        </a:rPr>
                        <a:t>1/1.8''</a:t>
                      </a:r>
                    </a:p>
                  </a:txBody>
                  <a:tcPr/>
                </a:tc>
                <a:extLst>
                  <a:ext uri="{0D108BD9-81ED-4DB2-BD59-A6C34878D82A}">
                    <a16:rowId xmlns:a16="http://schemas.microsoft.com/office/drawing/2014/main" val="2336548969"/>
                  </a:ext>
                </a:extLst>
              </a:tr>
              <a:tr h="0">
                <a:tc>
                  <a:txBody>
                    <a:bodyPr/>
                    <a:lstStyle/>
                    <a:p>
                      <a:pPr algn="l" fontAlgn="t"/>
                      <a:r>
                        <a:rPr lang="en-US">
                          <a:effectLst/>
                        </a:rPr>
                        <a:t>Sensor Type</a:t>
                      </a:r>
                    </a:p>
                  </a:txBody>
                  <a:tcPr/>
                </a:tc>
                <a:tc>
                  <a:txBody>
                    <a:bodyPr/>
                    <a:lstStyle/>
                    <a:p>
                      <a:pPr algn="l" fontAlgn="t"/>
                      <a:r>
                        <a:rPr lang="en-US">
                          <a:effectLst/>
                        </a:rPr>
                        <a:t>CMOS</a:t>
                      </a:r>
                    </a:p>
                  </a:txBody>
                  <a:tcPr/>
                </a:tc>
                <a:extLst>
                  <a:ext uri="{0D108BD9-81ED-4DB2-BD59-A6C34878D82A}">
                    <a16:rowId xmlns:a16="http://schemas.microsoft.com/office/drawing/2014/main" val="3648448039"/>
                  </a:ext>
                </a:extLst>
              </a:tr>
              <a:tr h="0">
                <a:tc>
                  <a:txBody>
                    <a:bodyPr/>
                    <a:lstStyle/>
                    <a:p>
                      <a:pPr algn="l" fontAlgn="t"/>
                      <a:r>
                        <a:rPr lang="en-US">
                          <a:effectLst/>
                        </a:rPr>
                        <a:t>Sensor Size</a:t>
                      </a:r>
                    </a:p>
                  </a:txBody>
                  <a:tcPr/>
                </a:tc>
                <a:tc>
                  <a:txBody>
                    <a:bodyPr/>
                    <a:lstStyle/>
                    <a:p>
                      <a:pPr algn="l" fontAlgn="t"/>
                      <a:r>
                        <a:rPr lang="en-US">
                          <a:effectLst/>
                        </a:rPr>
                        <a:t>6.7 mm x 5.6 mm</a:t>
                      </a:r>
                    </a:p>
                  </a:txBody>
                  <a:tcPr/>
                </a:tc>
                <a:extLst>
                  <a:ext uri="{0D108BD9-81ED-4DB2-BD59-A6C34878D82A}">
                    <a16:rowId xmlns:a16="http://schemas.microsoft.com/office/drawing/2014/main" val="3273950904"/>
                  </a:ext>
                </a:extLst>
              </a:tr>
              <a:tr h="0">
                <a:tc>
                  <a:txBody>
                    <a:bodyPr/>
                    <a:lstStyle/>
                    <a:p>
                      <a:pPr algn="l" fontAlgn="t"/>
                      <a:r>
                        <a:rPr lang="en-US">
                          <a:effectLst/>
                        </a:rPr>
                        <a:t>Resolution (HxV)</a:t>
                      </a:r>
                    </a:p>
                  </a:txBody>
                  <a:tcPr/>
                </a:tc>
                <a:tc>
                  <a:txBody>
                    <a:bodyPr/>
                    <a:lstStyle/>
                    <a:p>
                      <a:pPr algn="l" fontAlgn="t"/>
                      <a:r>
                        <a:rPr lang="fr-FR">
                          <a:effectLst/>
                        </a:rPr>
                        <a:t>2448 px x 2048 px</a:t>
                      </a:r>
                    </a:p>
                  </a:txBody>
                  <a:tcPr/>
                </a:tc>
                <a:extLst>
                  <a:ext uri="{0D108BD9-81ED-4DB2-BD59-A6C34878D82A}">
                    <a16:rowId xmlns:a16="http://schemas.microsoft.com/office/drawing/2014/main" val="1048306205"/>
                  </a:ext>
                </a:extLst>
              </a:tr>
              <a:tr h="0">
                <a:tc>
                  <a:txBody>
                    <a:bodyPr/>
                    <a:lstStyle/>
                    <a:p>
                      <a:pPr algn="l" fontAlgn="t"/>
                      <a:r>
                        <a:rPr lang="en-US">
                          <a:effectLst/>
                        </a:rPr>
                        <a:t>Resolution</a:t>
                      </a:r>
                    </a:p>
                  </a:txBody>
                  <a:tcPr/>
                </a:tc>
                <a:tc>
                  <a:txBody>
                    <a:bodyPr/>
                    <a:lstStyle/>
                    <a:p>
                      <a:pPr algn="l" fontAlgn="t"/>
                      <a:r>
                        <a:rPr lang="en-US">
                          <a:effectLst/>
                        </a:rPr>
                        <a:t>5 MP</a:t>
                      </a:r>
                    </a:p>
                  </a:txBody>
                  <a:tcPr/>
                </a:tc>
                <a:extLst>
                  <a:ext uri="{0D108BD9-81ED-4DB2-BD59-A6C34878D82A}">
                    <a16:rowId xmlns:a16="http://schemas.microsoft.com/office/drawing/2014/main" val="1881310765"/>
                  </a:ext>
                </a:extLst>
              </a:tr>
              <a:tr h="0">
                <a:tc>
                  <a:txBody>
                    <a:bodyPr/>
                    <a:lstStyle/>
                    <a:p>
                      <a:pPr algn="l" fontAlgn="t"/>
                      <a:r>
                        <a:rPr lang="de-DE">
                          <a:effectLst/>
                        </a:rPr>
                        <a:t>Pixel Size (H x V)</a:t>
                      </a:r>
                    </a:p>
                  </a:txBody>
                  <a:tcPr/>
                </a:tc>
                <a:tc>
                  <a:txBody>
                    <a:bodyPr/>
                    <a:lstStyle/>
                    <a:p>
                      <a:pPr algn="l" fontAlgn="t"/>
                      <a:r>
                        <a:rPr lang="en-US">
                          <a:effectLst/>
                        </a:rPr>
                        <a:t>2.74 µm x 2.74 µm</a:t>
                      </a:r>
                    </a:p>
                  </a:txBody>
                  <a:tcPr/>
                </a:tc>
                <a:extLst>
                  <a:ext uri="{0D108BD9-81ED-4DB2-BD59-A6C34878D82A}">
                    <a16:rowId xmlns:a16="http://schemas.microsoft.com/office/drawing/2014/main" val="684051083"/>
                  </a:ext>
                </a:extLst>
              </a:tr>
              <a:tr h="0">
                <a:tc>
                  <a:txBody>
                    <a:bodyPr/>
                    <a:lstStyle/>
                    <a:p>
                      <a:pPr algn="l" fontAlgn="t"/>
                      <a:r>
                        <a:rPr lang="en-US">
                          <a:effectLst/>
                        </a:rPr>
                        <a:t>Frame Rate</a:t>
                      </a:r>
                    </a:p>
                  </a:txBody>
                  <a:tcPr/>
                </a:tc>
                <a:tc>
                  <a:txBody>
                    <a:bodyPr/>
                    <a:lstStyle/>
                    <a:p>
                      <a:pPr algn="l" fontAlgn="t"/>
                      <a:r>
                        <a:rPr lang="en-US">
                          <a:effectLst/>
                        </a:rPr>
                        <a:t>23 fps</a:t>
                      </a:r>
                    </a:p>
                  </a:txBody>
                  <a:tcPr/>
                </a:tc>
                <a:extLst>
                  <a:ext uri="{0D108BD9-81ED-4DB2-BD59-A6C34878D82A}">
                    <a16:rowId xmlns:a16="http://schemas.microsoft.com/office/drawing/2014/main" val="298976746"/>
                  </a:ext>
                </a:extLst>
              </a:tr>
              <a:tr h="0">
                <a:tc>
                  <a:txBody>
                    <a:bodyPr/>
                    <a:lstStyle/>
                    <a:p>
                      <a:pPr algn="l" fontAlgn="t"/>
                      <a:r>
                        <a:rPr lang="en-US" dirty="0">
                          <a:effectLst/>
                        </a:rPr>
                        <a:t>Mono/Color</a:t>
                      </a:r>
                    </a:p>
                  </a:txBody>
                  <a:tcPr/>
                </a:tc>
                <a:tc>
                  <a:txBody>
                    <a:bodyPr/>
                    <a:lstStyle/>
                    <a:p>
                      <a:pPr algn="l" fontAlgn="t"/>
                      <a:r>
                        <a:rPr lang="en-US" dirty="0">
                          <a:effectLst/>
                        </a:rPr>
                        <a:t>Color</a:t>
                      </a:r>
                    </a:p>
                  </a:txBody>
                  <a:tcPr/>
                </a:tc>
                <a:extLst>
                  <a:ext uri="{0D108BD9-81ED-4DB2-BD59-A6C34878D82A}">
                    <a16:rowId xmlns:a16="http://schemas.microsoft.com/office/drawing/2014/main" val="2723149744"/>
                  </a:ext>
                </a:extLst>
              </a:tr>
            </a:tbl>
          </a:graphicData>
        </a:graphic>
      </p:graphicFrame>
      <p:graphicFrame>
        <p:nvGraphicFramePr>
          <p:cNvPr id="3" name="Table 2">
            <a:extLst>
              <a:ext uri="{FF2B5EF4-FFF2-40B4-BE49-F238E27FC236}">
                <a16:creationId xmlns:a16="http://schemas.microsoft.com/office/drawing/2014/main" id="{3E8DFC23-CD60-A6B8-6C7A-2B0316349252}"/>
              </a:ext>
            </a:extLst>
          </p:cNvPr>
          <p:cNvGraphicFramePr>
            <a:graphicFrameLocks noGrp="1"/>
          </p:cNvGraphicFramePr>
          <p:nvPr/>
        </p:nvGraphicFramePr>
        <p:xfrm>
          <a:off x="5715000" y="2133600"/>
          <a:ext cx="6019800" cy="4023360"/>
        </p:xfrm>
        <a:graphic>
          <a:graphicData uri="http://schemas.openxmlformats.org/drawingml/2006/table">
            <a:tbl>
              <a:tblPr bandRow="1">
                <a:tableStyleId>{0E3FDE45-AF77-4B5C-9715-49D594BDF05E}</a:tableStyleId>
              </a:tblPr>
              <a:tblGrid>
                <a:gridCol w="3505200">
                  <a:extLst>
                    <a:ext uri="{9D8B030D-6E8A-4147-A177-3AD203B41FA5}">
                      <a16:colId xmlns:a16="http://schemas.microsoft.com/office/drawing/2014/main" val="1204762609"/>
                    </a:ext>
                  </a:extLst>
                </a:gridCol>
                <a:gridCol w="2514600">
                  <a:extLst>
                    <a:ext uri="{9D8B030D-6E8A-4147-A177-3AD203B41FA5}">
                      <a16:colId xmlns:a16="http://schemas.microsoft.com/office/drawing/2014/main" val="758398957"/>
                    </a:ext>
                  </a:extLst>
                </a:gridCol>
              </a:tblGrid>
              <a:tr h="0">
                <a:tc>
                  <a:txBody>
                    <a:bodyPr/>
                    <a:lstStyle/>
                    <a:p>
                      <a:pPr algn="l" fontAlgn="t"/>
                      <a:r>
                        <a:rPr lang="en-US" dirty="0">
                          <a:effectLst/>
                        </a:rPr>
                        <a:t>Interface</a:t>
                      </a:r>
                    </a:p>
                  </a:txBody>
                  <a:tcPr/>
                </a:tc>
                <a:tc>
                  <a:txBody>
                    <a:bodyPr/>
                    <a:lstStyle/>
                    <a:p>
                      <a:pPr marL="0" indent="0">
                        <a:buFont typeface="Arial" panose="020B0604020202020204" pitchFamily="34" charset="0"/>
                        <a:buNone/>
                      </a:pPr>
                      <a:r>
                        <a:rPr lang="en-US" dirty="0">
                          <a:effectLst/>
                        </a:rPr>
                        <a:t>GigE</a:t>
                      </a:r>
                      <a:endParaRPr lang="en-US" dirty="0"/>
                    </a:p>
                  </a:txBody>
                  <a:tcPr/>
                </a:tc>
                <a:extLst>
                  <a:ext uri="{0D108BD9-81ED-4DB2-BD59-A6C34878D82A}">
                    <a16:rowId xmlns:a16="http://schemas.microsoft.com/office/drawing/2014/main" val="3047856587"/>
                  </a:ext>
                </a:extLst>
              </a:tr>
              <a:tr h="0">
                <a:tc>
                  <a:txBody>
                    <a:bodyPr/>
                    <a:lstStyle/>
                    <a:p>
                      <a:pPr algn="l" fontAlgn="t"/>
                      <a:r>
                        <a:rPr lang="en-US">
                          <a:effectLst/>
                        </a:rPr>
                        <a:t>Pixel Bit Depth</a:t>
                      </a:r>
                    </a:p>
                  </a:txBody>
                  <a:tcPr/>
                </a:tc>
                <a:tc>
                  <a:txBody>
                    <a:bodyPr/>
                    <a:lstStyle/>
                    <a:p>
                      <a:pPr marL="0" indent="0" algn="l" fontAlgn="t">
                        <a:buFont typeface="Arial" panose="020B0604020202020204" pitchFamily="34" charset="0"/>
                        <a:buNone/>
                      </a:pPr>
                      <a:r>
                        <a:rPr lang="en-US">
                          <a:effectLst/>
                        </a:rPr>
                        <a:t>8/10/12 bits</a:t>
                      </a:r>
                    </a:p>
                  </a:txBody>
                  <a:tcPr/>
                </a:tc>
                <a:extLst>
                  <a:ext uri="{0D108BD9-81ED-4DB2-BD59-A6C34878D82A}">
                    <a16:rowId xmlns:a16="http://schemas.microsoft.com/office/drawing/2014/main" val="490869046"/>
                  </a:ext>
                </a:extLst>
              </a:tr>
              <a:tr h="0">
                <a:tc>
                  <a:txBody>
                    <a:bodyPr/>
                    <a:lstStyle/>
                    <a:p>
                      <a:pPr algn="l" fontAlgn="t"/>
                      <a:r>
                        <a:rPr lang="en-US">
                          <a:effectLst/>
                        </a:rPr>
                        <a:t>Synchronization</a:t>
                      </a:r>
                    </a:p>
                  </a:txBody>
                  <a:tcPr/>
                </a:tc>
                <a:tc>
                  <a:txBody>
                    <a:bodyPr/>
                    <a:lstStyle/>
                    <a:p>
                      <a:pPr algn="l" fontAlgn="t">
                        <a:buFont typeface="Arial" panose="020B0604020202020204" pitchFamily="34" charset="0"/>
                        <a:buNone/>
                      </a:pPr>
                      <a:r>
                        <a:rPr lang="en-US" dirty="0">
                          <a:effectLst/>
                        </a:rPr>
                        <a:t>free-run</a:t>
                      </a:r>
                    </a:p>
                    <a:p>
                      <a:pPr algn="l" fontAlgn="t">
                        <a:buFont typeface="Arial" panose="020B0604020202020204" pitchFamily="34" charset="0"/>
                        <a:buNone/>
                      </a:pPr>
                      <a:r>
                        <a:rPr lang="en-US" dirty="0">
                          <a:effectLst/>
                        </a:rPr>
                        <a:t>hardware trigger</a:t>
                      </a:r>
                    </a:p>
                    <a:p>
                      <a:pPr algn="l" fontAlgn="t">
                        <a:buFont typeface="Arial" panose="020B0604020202020204" pitchFamily="34" charset="0"/>
                        <a:buNone/>
                      </a:pPr>
                      <a:r>
                        <a:rPr lang="en-US" dirty="0">
                          <a:effectLst/>
                        </a:rPr>
                        <a:t>software trigger</a:t>
                      </a:r>
                    </a:p>
                  </a:txBody>
                  <a:tcPr/>
                </a:tc>
                <a:extLst>
                  <a:ext uri="{0D108BD9-81ED-4DB2-BD59-A6C34878D82A}">
                    <a16:rowId xmlns:a16="http://schemas.microsoft.com/office/drawing/2014/main" val="2593050497"/>
                  </a:ext>
                </a:extLst>
              </a:tr>
              <a:tr h="0">
                <a:tc>
                  <a:txBody>
                    <a:bodyPr/>
                    <a:lstStyle/>
                    <a:p>
                      <a:pPr algn="l" fontAlgn="t"/>
                      <a:r>
                        <a:rPr lang="en-US">
                          <a:effectLst/>
                        </a:rPr>
                        <a:t>Exposure Control</a:t>
                      </a:r>
                    </a:p>
                  </a:txBody>
                  <a:tcPr/>
                </a:tc>
                <a:tc>
                  <a:txBody>
                    <a:bodyPr/>
                    <a:lstStyle/>
                    <a:p>
                      <a:pPr algn="l" fontAlgn="t">
                        <a:buFont typeface="Arial" panose="020B0604020202020204" pitchFamily="34" charset="0"/>
                        <a:buNone/>
                      </a:pPr>
                      <a:r>
                        <a:rPr lang="en-US" dirty="0">
                          <a:effectLst/>
                        </a:rPr>
                        <a:t>programmable via the camera API</a:t>
                      </a:r>
                    </a:p>
                    <a:p>
                      <a:pPr algn="l" fontAlgn="t">
                        <a:buFont typeface="Arial" panose="020B0604020202020204" pitchFamily="34" charset="0"/>
                        <a:buNone/>
                      </a:pPr>
                      <a:r>
                        <a:rPr lang="en-US" dirty="0">
                          <a:effectLst/>
                        </a:rPr>
                        <a:t>hardware trigger</a:t>
                      </a:r>
                    </a:p>
                  </a:txBody>
                  <a:tcPr/>
                </a:tc>
                <a:extLst>
                  <a:ext uri="{0D108BD9-81ED-4DB2-BD59-A6C34878D82A}">
                    <a16:rowId xmlns:a16="http://schemas.microsoft.com/office/drawing/2014/main" val="3487758229"/>
                  </a:ext>
                </a:extLst>
              </a:tr>
              <a:tr h="0">
                <a:tc>
                  <a:txBody>
                    <a:bodyPr/>
                    <a:lstStyle/>
                    <a:p>
                      <a:pPr algn="l" fontAlgn="t"/>
                      <a:r>
                        <a:rPr lang="en-US">
                          <a:effectLst/>
                        </a:rPr>
                        <a:t>Digital Input</a:t>
                      </a:r>
                    </a:p>
                  </a:txBody>
                  <a:tcPr/>
                </a:tc>
                <a:tc>
                  <a:txBody>
                    <a:bodyPr/>
                    <a:lstStyle/>
                    <a:p>
                      <a:pPr marL="0" indent="0" algn="l" fontAlgn="t">
                        <a:buFont typeface="Arial" panose="020B0604020202020204" pitchFamily="34" charset="0"/>
                        <a:buNone/>
                      </a:pPr>
                      <a:r>
                        <a:rPr lang="en-US">
                          <a:effectLst/>
                        </a:rPr>
                        <a:t>1</a:t>
                      </a:r>
                    </a:p>
                  </a:txBody>
                  <a:tcPr/>
                </a:tc>
                <a:extLst>
                  <a:ext uri="{0D108BD9-81ED-4DB2-BD59-A6C34878D82A}">
                    <a16:rowId xmlns:a16="http://schemas.microsoft.com/office/drawing/2014/main" val="3947454355"/>
                  </a:ext>
                </a:extLst>
              </a:tr>
              <a:tr h="0">
                <a:tc>
                  <a:txBody>
                    <a:bodyPr/>
                    <a:lstStyle/>
                    <a:p>
                      <a:pPr algn="l" fontAlgn="t"/>
                      <a:r>
                        <a:rPr lang="en-US">
                          <a:effectLst/>
                        </a:rPr>
                        <a:t>General Purpose I/O</a:t>
                      </a:r>
                    </a:p>
                  </a:txBody>
                  <a:tcPr/>
                </a:tc>
                <a:tc>
                  <a:txBody>
                    <a:bodyPr/>
                    <a:lstStyle/>
                    <a:p>
                      <a:pPr marL="0" indent="0" algn="l" fontAlgn="t">
                        <a:buFont typeface="Arial" panose="020B0604020202020204" pitchFamily="34" charset="0"/>
                        <a:buNone/>
                      </a:pPr>
                      <a:r>
                        <a:rPr lang="en-US">
                          <a:effectLst/>
                        </a:rPr>
                        <a:t>2</a:t>
                      </a:r>
                    </a:p>
                  </a:txBody>
                  <a:tcPr/>
                </a:tc>
                <a:extLst>
                  <a:ext uri="{0D108BD9-81ED-4DB2-BD59-A6C34878D82A}">
                    <a16:rowId xmlns:a16="http://schemas.microsoft.com/office/drawing/2014/main" val="36701060"/>
                  </a:ext>
                </a:extLst>
              </a:tr>
              <a:tr h="0">
                <a:tc>
                  <a:txBody>
                    <a:bodyPr/>
                    <a:lstStyle/>
                    <a:p>
                      <a:pPr algn="l" fontAlgn="t"/>
                      <a:r>
                        <a:rPr lang="en-US">
                          <a:effectLst/>
                        </a:rPr>
                        <a:t>Power Supply</a:t>
                      </a:r>
                    </a:p>
                  </a:txBody>
                  <a:tcPr/>
                </a:tc>
                <a:tc>
                  <a:txBody>
                    <a:bodyPr/>
                    <a:lstStyle/>
                    <a:p>
                      <a:pPr algn="l" fontAlgn="t">
                        <a:buFont typeface="Arial" panose="020B0604020202020204" pitchFamily="34" charset="0"/>
                        <a:buNone/>
                      </a:pPr>
                      <a:r>
                        <a:rPr lang="en-US">
                          <a:effectLst/>
                        </a:rPr>
                        <a:t>PoE or 12-24 VDC</a:t>
                      </a:r>
                    </a:p>
                  </a:txBody>
                  <a:tcPr/>
                </a:tc>
                <a:extLst>
                  <a:ext uri="{0D108BD9-81ED-4DB2-BD59-A6C34878D82A}">
                    <a16:rowId xmlns:a16="http://schemas.microsoft.com/office/drawing/2014/main" val="3933918126"/>
                  </a:ext>
                </a:extLst>
              </a:tr>
              <a:tr h="0">
                <a:tc>
                  <a:txBody>
                    <a:bodyPr/>
                    <a:lstStyle/>
                    <a:p>
                      <a:pPr algn="l" fontAlgn="t"/>
                      <a:r>
                        <a:rPr lang="en-US" dirty="0">
                          <a:effectLst/>
                        </a:rPr>
                        <a:t>Power Requirements (typical)</a:t>
                      </a:r>
                    </a:p>
                  </a:txBody>
                  <a:tcPr/>
                </a:tc>
                <a:tc>
                  <a:txBody>
                    <a:bodyPr/>
                    <a:lstStyle/>
                    <a:p>
                      <a:pPr marL="0" indent="0" algn="l" fontAlgn="t">
                        <a:buFont typeface="Arial" panose="020B0604020202020204" pitchFamily="34" charset="0"/>
                        <a:buNone/>
                      </a:pPr>
                      <a:r>
                        <a:rPr lang="en-US" dirty="0">
                          <a:effectLst/>
                        </a:rPr>
                        <a:t>2.9 W</a:t>
                      </a:r>
                    </a:p>
                  </a:txBody>
                  <a:tcPr/>
                </a:tc>
                <a:extLst>
                  <a:ext uri="{0D108BD9-81ED-4DB2-BD59-A6C34878D82A}">
                    <a16:rowId xmlns:a16="http://schemas.microsoft.com/office/drawing/2014/main" val="3324921469"/>
                  </a:ext>
                </a:extLst>
              </a:tr>
            </a:tbl>
          </a:graphicData>
        </a:graphic>
      </p:graphicFrame>
      <p:sp>
        <p:nvSpPr>
          <p:cNvPr id="5" name="TextBox 4">
            <a:extLst>
              <a:ext uri="{FF2B5EF4-FFF2-40B4-BE49-F238E27FC236}">
                <a16:creationId xmlns:a16="http://schemas.microsoft.com/office/drawing/2014/main" id="{0F92C37A-A2AD-90D1-6FCF-7C56A39224D7}"/>
              </a:ext>
            </a:extLst>
          </p:cNvPr>
          <p:cNvSpPr txBox="1"/>
          <p:nvPr/>
        </p:nvSpPr>
        <p:spPr>
          <a:xfrm>
            <a:off x="152400" y="6477000"/>
            <a:ext cx="10788917" cy="276999"/>
          </a:xfrm>
          <a:prstGeom prst="rect">
            <a:avLst/>
          </a:prstGeom>
          <a:noFill/>
        </p:spPr>
        <p:txBody>
          <a:bodyPr wrap="square">
            <a:spAutoFit/>
          </a:bodyPr>
          <a:lstStyle/>
          <a:p>
            <a:r>
              <a:rPr lang="en-US" sz="12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rPr>
              <a:t>https://www.baslerweb.com/en/products/cameras/area-scan-cameras/ace2/a2a2448-23gcbas/#specs</a:t>
            </a:r>
          </a:p>
        </p:txBody>
      </p:sp>
      <p:sp>
        <p:nvSpPr>
          <p:cNvPr id="6" name="Title 5">
            <a:extLst>
              <a:ext uri="{FF2B5EF4-FFF2-40B4-BE49-F238E27FC236}">
                <a16:creationId xmlns:a16="http://schemas.microsoft.com/office/drawing/2014/main" id="{753AED8E-3765-170B-3667-A1DF41187317}"/>
              </a:ext>
            </a:extLst>
          </p:cNvPr>
          <p:cNvSpPr>
            <a:spLocks noGrp="1"/>
          </p:cNvSpPr>
          <p:nvPr>
            <p:ph type="title"/>
          </p:nvPr>
        </p:nvSpPr>
        <p:spPr/>
        <p:txBody>
          <a:bodyPr/>
          <a:lstStyle/>
          <a:p>
            <a:r>
              <a:rPr lang="en-US" dirty="0"/>
              <a:t>An Industrial Camera Example</a:t>
            </a:r>
          </a:p>
        </p:txBody>
      </p:sp>
      <p:pic>
        <p:nvPicPr>
          <p:cNvPr id="1026" name="Picture 2" descr="Basler ace 2 - a2A2448-23gcBAS">
            <a:extLst>
              <a:ext uri="{FF2B5EF4-FFF2-40B4-BE49-F238E27FC236}">
                <a16:creationId xmlns:a16="http://schemas.microsoft.com/office/drawing/2014/main" id="{CADBF787-017F-8DFD-AD46-4213033185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36" t="12800" r="9945" b="16800"/>
          <a:stretch/>
        </p:blipFill>
        <p:spPr bwMode="auto">
          <a:xfrm>
            <a:off x="9312441" y="236220"/>
            <a:ext cx="2438401"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39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96CEF6E-3B37-678C-AEBB-B532CF092BA5}"/>
              </a:ext>
            </a:extLst>
          </p:cNvPr>
          <p:cNvGraphicFramePr>
            <a:graphicFrameLocks noGrp="1"/>
          </p:cNvGraphicFramePr>
          <p:nvPr/>
        </p:nvGraphicFramePr>
        <p:xfrm>
          <a:off x="569494" y="2133600"/>
          <a:ext cx="4993106" cy="4206240"/>
        </p:xfrm>
        <a:graphic>
          <a:graphicData uri="http://schemas.openxmlformats.org/drawingml/2006/table">
            <a:tbl>
              <a:tblPr bandRow="1">
                <a:tableStyleId>{0E3FDE45-AF77-4B5C-9715-49D594BDF05E}</a:tableStyleId>
              </a:tblPr>
              <a:tblGrid>
                <a:gridCol w="2021306">
                  <a:extLst>
                    <a:ext uri="{9D8B030D-6E8A-4147-A177-3AD203B41FA5}">
                      <a16:colId xmlns:a16="http://schemas.microsoft.com/office/drawing/2014/main" val="2183585731"/>
                    </a:ext>
                  </a:extLst>
                </a:gridCol>
                <a:gridCol w="2971800">
                  <a:extLst>
                    <a:ext uri="{9D8B030D-6E8A-4147-A177-3AD203B41FA5}">
                      <a16:colId xmlns:a16="http://schemas.microsoft.com/office/drawing/2014/main" val="67736707"/>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effectLst/>
                        </a:rPr>
                        <a:t>Effective Pixels</a:t>
                      </a:r>
                    </a:p>
                  </a:txBody>
                  <a:tcPr/>
                </a:tc>
                <a:tc>
                  <a:txBody>
                    <a:bodyPr/>
                    <a:lstStyle/>
                    <a:p>
                      <a:r>
                        <a:rPr lang="en-US" dirty="0">
                          <a:effectLst/>
                        </a:rPr>
                        <a:t>45.7 million</a:t>
                      </a:r>
                      <a:endParaRPr lang="en-US" dirty="0"/>
                    </a:p>
                  </a:txBody>
                  <a:tcPr/>
                </a:tc>
                <a:extLst>
                  <a:ext uri="{0D108BD9-81ED-4DB2-BD59-A6C34878D82A}">
                    <a16:rowId xmlns:a16="http://schemas.microsoft.com/office/drawing/2014/main" val="775446297"/>
                  </a:ext>
                </a:extLst>
              </a:tr>
              <a:tr h="0">
                <a:tc>
                  <a:txBody>
                    <a:bodyPr/>
                    <a:lstStyle/>
                    <a:p>
                      <a:pPr algn="l" fontAlgn="t"/>
                      <a:r>
                        <a:rPr lang="en-US">
                          <a:effectLst/>
                        </a:rPr>
                        <a:t>Shutter</a:t>
                      </a:r>
                    </a:p>
                  </a:txBody>
                  <a:tcPr/>
                </a:tc>
                <a:tc>
                  <a:txBody>
                    <a:bodyPr/>
                    <a:lstStyle/>
                    <a:p>
                      <a:pPr algn="l" fontAlgn="t"/>
                      <a:r>
                        <a:rPr lang="en-US" dirty="0">
                          <a:effectLst/>
                        </a:rPr>
                        <a:t>Electronically-controlled vertical-travel focal-plane mechanical shutter; electronic front-curtain shutter; electronic shutter</a:t>
                      </a:r>
                    </a:p>
                  </a:txBody>
                  <a:tcPr/>
                </a:tc>
                <a:extLst>
                  <a:ext uri="{0D108BD9-81ED-4DB2-BD59-A6C34878D82A}">
                    <a16:rowId xmlns:a16="http://schemas.microsoft.com/office/drawing/2014/main" val="857216512"/>
                  </a:ext>
                </a:extLst>
              </a:tr>
              <a:tr h="0">
                <a:tc>
                  <a:txBody>
                    <a:bodyPr/>
                    <a:lstStyle/>
                    <a:p>
                      <a:pPr algn="l" fontAlgn="t"/>
                      <a:r>
                        <a:rPr lang="en-US" dirty="0">
                          <a:effectLst/>
                        </a:rPr>
                        <a:t>Shutter Speed</a:t>
                      </a:r>
                    </a:p>
                  </a:txBody>
                  <a:tcPr/>
                </a:tc>
                <a:tc>
                  <a:txBody>
                    <a:bodyPr/>
                    <a:lstStyle/>
                    <a:p>
                      <a:pPr algn="l" fontAlgn="t"/>
                      <a:r>
                        <a:rPr lang="en-US" dirty="0">
                          <a:effectLst/>
                        </a:rPr>
                        <a:t>1/8000 to 30 sec. in steps of 1/3 or 1/2 EV, bulb, time, X200</a:t>
                      </a:r>
                    </a:p>
                  </a:txBody>
                  <a:tcPr/>
                </a:tc>
                <a:extLst>
                  <a:ext uri="{0D108BD9-81ED-4DB2-BD59-A6C34878D82A}">
                    <a16:rowId xmlns:a16="http://schemas.microsoft.com/office/drawing/2014/main" val="38115810"/>
                  </a:ext>
                </a:extLst>
              </a:tr>
              <a:tr h="0">
                <a:tc>
                  <a:txBody>
                    <a:bodyPr/>
                    <a:lstStyle/>
                    <a:p>
                      <a:pPr algn="l" fontAlgn="t"/>
                      <a:r>
                        <a:rPr lang="en-US">
                          <a:effectLst/>
                        </a:rPr>
                        <a:t>Sensor Format</a:t>
                      </a:r>
                    </a:p>
                  </a:txBody>
                  <a:tcPr/>
                </a:tc>
                <a:tc>
                  <a:txBody>
                    <a:bodyPr/>
                    <a:lstStyle/>
                    <a:p>
                      <a:pPr algn="l" fontAlgn="t"/>
                      <a:r>
                        <a:rPr lang="en-US" dirty="0">
                          <a:effectLst/>
                        </a:rPr>
                        <a:t>FX-format</a:t>
                      </a:r>
                    </a:p>
                  </a:txBody>
                  <a:tcPr/>
                </a:tc>
                <a:extLst>
                  <a:ext uri="{0D108BD9-81ED-4DB2-BD59-A6C34878D82A}">
                    <a16:rowId xmlns:a16="http://schemas.microsoft.com/office/drawing/2014/main" val="2336548969"/>
                  </a:ext>
                </a:extLst>
              </a:tr>
              <a:tr h="0">
                <a:tc>
                  <a:txBody>
                    <a:bodyPr/>
                    <a:lstStyle/>
                    <a:p>
                      <a:pPr algn="l" fontAlgn="t"/>
                      <a:r>
                        <a:rPr lang="en-US">
                          <a:effectLst/>
                        </a:rPr>
                        <a:t>Sensor Type</a:t>
                      </a:r>
                    </a:p>
                  </a:txBody>
                  <a:tcPr/>
                </a:tc>
                <a:tc>
                  <a:txBody>
                    <a:bodyPr/>
                    <a:lstStyle/>
                    <a:p>
                      <a:pPr algn="l" fontAlgn="t"/>
                      <a:r>
                        <a:rPr lang="en-US">
                          <a:effectLst/>
                        </a:rPr>
                        <a:t>CMOS</a:t>
                      </a:r>
                    </a:p>
                  </a:txBody>
                  <a:tcPr/>
                </a:tc>
                <a:extLst>
                  <a:ext uri="{0D108BD9-81ED-4DB2-BD59-A6C34878D82A}">
                    <a16:rowId xmlns:a16="http://schemas.microsoft.com/office/drawing/2014/main" val="3648448039"/>
                  </a:ext>
                </a:extLst>
              </a:tr>
              <a:tr h="0">
                <a:tc>
                  <a:txBody>
                    <a:bodyPr/>
                    <a:lstStyle/>
                    <a:p>
                      <a:pPr algn="l" fontAlgn="t"/>
                      <a:r>
                        <a:rPr lang="en-US">
                          <a:effectLst/>
                        </a:rPr>
                        <a:t>Sensor Size</a:t>
                      </a:r>
                    </a:p>
                  </a:txBody>
                  <a:tcPr/>
                </a:tc>
                <a:tc>
                  <a:txBody>
                    <a:bodyPr/>
                    <a:lstStyle/>
                    <a:p>
                      <a:pPr algn="l" fontAlgn="t"/>
                      <a:r>
                        <a:rPr lang="en-US" dirty="0">
                          <a:effectLst/>
                        </a:rPr>
                        <a:t>35.9 mm  x  23.9 mm</a:t>
                      </a:r>
                    </a:p>
                  </a:txBody>
                  <a:tcPr/>
                </a:tc>
                <a:extLst>
                  <a:ext uri="{0D108BD9-81ED-4DB2-BD59-A6C34878D82A}">
                    <a16:rowId xmlns:a16="http://schemas.microsoft.com/office/drawing/2014/main" val="3273950904"/>
                  </a:ext>
                </a:extLst>
              </a:tr>
              <a:tr h="0">
                <a:tc>
                  <a:txBody>
                    <a:bodyPr/>
                    <a:lstStyle/>
                    <a:p>
                      <a:r>
                        <a:rPr lang="en-US" dirty="0"/>
                        <a:t>Sensor</a:t>
                      </a:r>
                    </a:p>
                  </a:txBody>
                  <a:tcPr/>
                </a:tc>
                <a:tc>
                  <a:txBody>
                    <a:bodyPr/>
                    <a:lstStyle/>
                    <a:p>
                      <a:r>
                        <a:rPr lang="en-US" dirty="0"/>
                        <a:t>Sony (IMX309BQJ) </a:t>
                      </a:r>
                      <a:r>
                        <a:rPr lang="en-US" sz="1200" baseline="30000" dirty="0">
                          <a:solidFill>
                            <a:srgbClr val="FF0000"/>
                          </a:solidFill>
                        </a:rPr>
                        <a:t>Rumor</a:t>
                      </a:r>
                      <a:r>
                        <a:rPr lang="en-US" dirty="0"/>
                        <a:t> </a:t>
                      </a:r>
                    </a:p>
                  </a:txBody>
                  <a:tcPr/>
                </a:tc>
                <a:extLst>
                  <a:ext uri="{0D108BD9-81ED-4DB2-BD59-A6C34878D82A}">
                    <a16:rowId xmlns:a16="http://schemas.microsoft.com/office/drawing/2014/main" val="1048306205"/>
                  </a:ext>
                </a:extLst>
              </a:tr>
            </a:tbl>
          </a:graphicData>
        </a:graphic>
      </p:graphicFrame>
      <p:graphicFrame>
        <p:nvGraphicFramePr>
          <p:cNvPr id="3" name="Table 2">
            <a:extLst>
              <a:ext uri="{FF2B5EF4-FFF2-40B4-BE49-F238E27FC236}">
                <a16:creationId xmlns:a16="http://schemas.microsoft.com/office/drawing/2014/main" id="{3E8DFC23-CD60-A6B8-6C7A-2B0316349252}"/>
              </a:ext>
            </a:extLst>
          </p:cNvPr>
          <p:cNvGraphicFramePr>
            <a:graphicFrameLocks noGrp="1"/>
          </p:cNvGraphicFramePr>
          <p:nvPr/>
        </p:nvGraphicFramePr>
        <p:xfrm>
          <a:off x="5715000" y="2133600"/>
          <a:ext cx="6019800" cy="3749040"/>
        </p:xfrm>
        <a:graphic>
          <a:graphicData uri="http://schemas.openxmlformats.org/drawingml/2006/table">
            <a:tbl>
              <a:tblPr bandRow="1">
                <a:tableStyleId>{0E3FDE45-AF77-4B5C-9715-49D594BDF05E}</a:tableStyleId>
              </a:tblPr>
              <a:tblGrid>
                <a:gridCol w="2362200">
                  <a:extLst>
                    <a:ext uri="{9D8B030D-6E8A-4147-A177-3AD203B41FA5}">
                      <a16:colId xmlns:a16="http://schemas.microsoft.com/office/drawing/2014/main" val="1204762609"/>
                    </a:ext>
                  </a:extLst>
                </a:gridCol>
                <a:gridCol w="3657600">
                  <a:extLst>
                    <a:ext uri="{9D8B030D-6E8A-4147-A177-3AD203B41FA5}">
                      <a16:colId xmlns:a16="http://schemas.microsoft.com/office/drawing/2014/main" val="758398957"/>
                    </a:ext>
                  </a:extLst>
                </a:gridCol>
              </a:tblGrid>
              <a:tr h="0">
                <a:tc>
                  <a:txBody>
                    <a:bodyPr/>
                    <a:lstStyle/>
                    <a:p>
                      <a:pPr algn="l" fontAlgn="t"/>
                      <a:r>
                        <a:rPr lang="en-US" dirty="0">
                          <a:effectLst/>
                        </a:rPr>
                        <a:t>ISO Sensitivity</a:t>
                      </a:r>
                    </a:p>
                  </a:txBody>
                  <a:tcPr/>
                </a:tc>
                <a:tc>
                  <a:txBody>
                    <a:bodyPr/>
                    <a:lstStyle/>
                    <a:p>
                      <a:pPr marL="0" indent="0">
                        <a:buFont typeface="Arial" panose="020B0604020202020204" pitchFamily="34" charset="0"/>
                        <a:buNone/>
                      </a:pPr>
                      <a:r>
                        <a:rPr lang="en-US" dirty="0">
                          <a:effectLst/>
                        </a:rPr>
                        <a:t>ISO 64 - 25,600 in steps of 1/3 or 1/2 EV</a:t>
                      </a:r>
                      <a:endParaRPr lang="en-US" dirty="0"/>
                    </a:p>
                  </a:txBody>
                  <a:tcPr/>
                </a:tc>
                <a:extLst>
                  <a:ext uri="{0D108BD9-81ED-4DB2-BD59-A6C34878D82A}">
                    <a16:rowId xmlns:a16="http://schemas.microsoft.com/office/drawing/2014/main" val="3047856587"/>
                  </a:ext>
                </a:extLst>
              </a:tr>
              <a:tr h="0">
                <a:tc>
                  <a:txBody>
                    <a:bodyPr/>
                    <a:lstStyle/>
                    <a:p>
                      <a:pPr algn="l" fontAlgn="t"/>
                      <a:r>
                        <a:rPr lang="en-US" dirty="0">
                          <a:effectLst/>
                        </a:rPr>
                        <a:t>Movie</a:t>
                      </a:r>
                    </a:p>
                  </a:txBody>
                  <a:tcPr/>
                </a:tc>
                <a:tc>
                  <a:txBody>
                    <a:bodyPr/>
                    <a:lstStyle/>
                    <a:p>
                      <a:pPr marL="0" indent="0" algn="l" fontAlgn="t">
                        <a:buFont typeface="Arial" panose="020B0604020202020204" pitchFamily="34" charset="0"/>
                        <a:buNone/>
                      </a:pPr>
                      <a:r>
                        <a:rPr lang="en-US" dirty="0">
                          <a:effectLst/>
                        </a:rPr>
                        <a:t>4K UHD 3,840 x 2,160 / 30 fps, Full HD 1,920 x 1,080 / 120 fps etc.</a:t>
                      </a:r>
                    </a:p>
                  </a:txBody>
                  <a:tcPr/>
                </a:tc>
                <a:extLst>
                  <a:ext uri="{0D108BD9-81ED-4DB2-BD59-A6C34878D82A}">
                    <a16:rowId xmlns:a16="http://schemas.microsoft.com/office/drawing/2014/main" val="490869046"/>
                  </a:ext>
                </a:extLst>
              </a:tr>
              <a:tr h="0">
                <a:tc>
                  <a:txBody>
                    <a:bodyPr/>
                    <a:lstStyle/>
                    <a:p>
                      <a:pPr algn="l" fontAlgn="t"/>
                      <a:r>
                        <a:rPr lang="en-US" dirty="0">
                          <a:effectLst/>
                        </a:rPr>
                        <a:t>Total Pixels</a:t>
                      </a:r>
                    </a:p>
                  </a:txBody>
                  <a:tcPr/>
                </a:tc>
                <a:tc>
                  <a:txBody>
                    <a:bodyPr/>
                    <a:lstStyle/>
                    <a:p>
                      <a:pPr algn="l" fontAlgn="t">
                        <a:buFont typeface="Arial" panose="020B0604020202020204" pitchFamily="34" charset="0"/>
                        <a:buNone/>
                      </a:pPr>
                      <a:r>
                        <a:rPr lang="en-US" dirty="0">
                          <a:effectLst/>
                        </a:rPr>
                        <a:t>46.89 million</a:t>
                      </a:r>
                    </a:p>
                  </a:txBody>
                  <a:tcPr/>
                </a:tc>
                <a:extLst>
                  <a:ext uri="{0D108BD9-81ED-4DB2-BD59-A6C34878D82A}">
                    <a16:rowId xmlns:a16="http://schemas.microsoft.com/office/drawing/2014/main" val="2593050497"/>
                  </a:ext>
                </a:extLst>
              </a:tr>
              <a:tr h="0">
                <a:tc>
                  <a:txBody>
                    <a:bodyPr/>
                    <a:lstStyle/>
                    <a:p>
                      <a:pPr algn="l" fontAlgn="t"/>
                      <a:r>
                        <a:rPr lang="en-US" dirty="0">
                          <a:effectLst/>
                        </a:rPr>
                        <a:t>Resolution (</a:t>
                      </a:r>
                      <a:r>
                        <a:rPr lang="en-US" dirty="0" err="1">
                          <a:effectLst/>
                        </a:rPr>
                        <a:t>HxV</a:t>
                      </a:r>
                      <a:r>
                        <a:rPr lang="en-US" dirty="0">
                          <a:effectLst/>
                        </a:rPr>
                        <a:t>)</a:t>
                      </a:r>
                    </a:p>
                  </a:txBody>
                  <a:tcPr/>
                </a:tc>
                <a:tc>
                  <a:txBody>
                    <a:bodyPr/>
                    <a:lstStyle/>
                    <a:p>
                      <a:pPr algn="l" fontAlgn="t"/>
                      <a:r>
                        <a:rPr lang="fr-FR" dirty="0">
                          <a:effectLst/>
                        </a:rPr>
                        <a:t>8,256  px x 5,504 px</a:t>
                      </a:r>
                    </a:p>
                  </a:txBody>
                  <a:tcPr/>
                </a:tc>
                <a:extLst>
                  <a:ext uri="{0D108BD9-81ED-4DB2-BD59-A6C34878D82A}">
                    <a16:rowId xmlns:a16="http://schemas.microsoft.com/office/drawing/2014/main" val="3487758229"/>
                  </a:ext>
                </a:extLst>
              </a:tr>
              <a:tr h="0">
                <a:tc>
                  <a:txBody>
                    <a:bodyPr/>
                    <a:lstStyle/>
                    <a:p>
                      <a:pPr algn="l" fontAlgn="t"/>
                      <a:endParaRPr lang="en-US">
                        <a:effectLst/>
                      </a:endParaRPr>
                    </a:p>
                  </a:txBody>
                  <a:tcPr/>
                </a:tc>
                <a:tc>
                  <a:txBody>
                    <a:bodyPr/>
                    <a:lstStyle/>
                    <a:p>
                      <a:pPr marL="0" indent="0" algn="l" fontAlgn="t">
                        <a:buFont typeface="Arial" panose="020B0604020202020204" pitchFamily="34" charset="0"/>
                        <a:buNone/>
                      </a:pPr>
                      <a:endParaRPr lang="en-US">
                        <a:effectLst/>
                      </a:endParaRPr>
                    </a:p>
                  </a:txBody>
                  <a:tcPr/>
                </a:tc>
                <a:extLst>
                  <a:ext uri="{0D108BD9-81ED-4DB2-BD59-A6C34878D82A}">
                    <a16:rowId xmlns:a16="http://schemas.microsoft.com/office/drawing/2014/main" val="3947454355"/>
                  </a:ext>
                </a:extLst>
              </a:tr>
              <a:tr h="0">
                <a:tc>
                  <a:txBody>
                    <a:bodyPr/>
                    <a:lstStyle/>
                    <a:p>
                      <a:pPr algn="l" fontAlgn="t"/>
                      <a:endParaRPr lang="en-US">
                        <a:effectLst/>
                      </a:endParaRPr>
                    </a:p>
                  </a:txBody>
                  <a:tcPr/>
                </a:tc>
                <a:tc>
                  <a:txBody>
                    <a:bodyPr/>
                    <a:lstStyle/>
                    <a:p>
                      <a:pPr marL="0" indent="0" algn="l" fontAlgn="t">
                        <a:buFont typeface="Arial" panose="020B0604020202020204" pitchFamily="34" charset="0"/>
                        <a:buNone/>
                      </a:pPr>
                      <a:endParaRPr lang="en-US">
                        <a:effectLst/>
                      </a:endParaRPr>
                    </a:p>
                  </a:txBody>
                  <a:tcPr/>
                </a:tc>
                <a:extLst>
                  <a:ext uri="{0D108BD9-81ED-4DB2-BD59-A6C34878D82A}">
                    <a16:rowId xmlns:a16="http://schemas.microsoft.com/office/drawing/2014/main" val="36701060"/>
                  </a:ext>
                </a:extLst>
              </a:tr>
              <a:tr h="0">
                <a:tc>
                  <a:txBody>
                    <a:bodyPr/>
                    <a:lstStyle/>
                    <a:p>
                      <a:pPr algn="l" fontAlgn="t"/>
                      <a:endParaRPr lang="en-US">
                        <a:effectLst/>
                      </a:endParaRPr>
                    </a:p>
                  </a:txBody>
                  <a:tcPr/>
                </a:tc>
                <a:tc>
                  <a:txBody>
                    <a:bodyPr/>
                    <a:lstStyle/>
                    <a:p>
                      <a:pPr algn="l" fontAlgn="t">
                        <a:buFont typeface="Arial" panose="020B0604020202020204" pitchFamily="34" charset="0"/>
                        <a:buNone/>
                      </a:pPr>
                      <a:endParaRPr lang="en-US">
                        <a:effectLst/>
                      </a:endParaRPr>
                    </a:p>
                  </a:txBody>
                  <a:tcPr/>
                </a:tc>
                <a:extLst>
                  <a:ext uri="{0D108BD9-81ED-4DB2-BD59-A6C34878D82A}">
                    <a16:rowId xmlns:a16="http://schemas.microsoft.com/office/drawing/2014/main" val="3933918126"/>
                  </a:ext>
                </a:extLst>
              </a:tr>
              <a:tr h="0">
                <a:tc>
                  <a:txBody>
                    <a:bodyPr/>
                    <a:lstStyle/>
                    <a:p>
                      <a:pPr algn="l" fontAlgn="t"/>
                      <a:endParaRPr lang="en-US" dirty="0">
                        <a:effectLst/>
                      </a:endParaRPr>
                    </a:p>
                  </a:txBody>
                  <a:tcPr/>
                </a:tc>
                <a:tc>
                  <a:txBody>
                    <a:bodyPr/>
                    <a:lstStyle/>
                    <a:p>
                      <a:pPr marL="0" indent="0" algn="l" fontAlgn="t">
                        <a:buFont typeface="Arial" panose="020B0604020202020204" pitchFamily="34" charset="0"/>
                        <a:buNone/>
                      </a:pPr>
                      <a:endParaRPr lang="en-US" dirty="0">
                        <a:effectLst/>
                      </a:endParaRPr>
                    </a:p>
                  </a:txBody>
                  <a:tcPr/>
                </a:tc>
                <a:extLst>
                  <a:ext uri="{0D108BD9-81ED-4DB2-BD59-A6C34878D82A}">
                    <a16:rowId xmlns:a16="http://schemas.microsoft.com/office/drawing/2014/main" val="3324921469"/>
                  </a:ext>
                </a:extLst>
              </a:tr>
            </a:tbl>
          </a:graphicData>
        </a:graphic>
      </p:graphicFrame>
      <p:sp>
        <p:nvSpPr>
          <p:cNvPr id="5" name="TextBox 4">
            <a:extLst>
              <a:ext uri="{FF2B5EF4-FFF2-40B4-BE49-F238E27FC236}">
                <a16:creationId xmlns:a16="http://schemas.microsoft.com/office/drawing/2014/main" id="{0F92C37A-A2AD-90D1-6FCF-7C56A39224D7}"/>
              </a:ext>
            </a:extLst>
          </p:cNvPr>
          <p:cNvSpPr txBox="1"/>
          <p:nvPr/>
        </p:nvSpPr>
        <p:spPr>
          <a:xfrm>
            <a:off x="152400" y="6477000"/>
            <a:ext cx="10788917" cy="276999"/>
          </a:xfrm>
          <a:prstGeom prst="rect">
            <a:avLst/>
          </a:prstGeom>
          <a:noFill/>
        </p:spPr>
        <p:txBody>
          <a:bodyPr wrap="square">
            <a:spAutoFit/>
          </a:bodyPr>
          <a:lstStyle/>
          <a:p>
            <a:r>
              <a:rPr lang="en-US" sz="12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rPr>
              <a:t>https://www.nikonusa.com/en/nikon-products/product/mirrorless-cameras/z-7.html#tab-ProductDetail-ProductTabs-TechSpecs</a:t>
            </a:r>
          </a:p>
        </p:txBody>
      </p:sp>
      <p:sp>
        <p:nvSpPr>
          <p:cNvPr id="6" name="Title 5">
            <a:extLst>
              <a:ext uri="{FF2B5EF4-FFF2-40B4-BE49-F238E27FC236}">
                <a16:creationId xmlns:a16="http://schemas.microsoft.com/office/drawing/2014/main" id="{753AED8E-3765-170B-3667-A1DF41187317}"/>
              </a:ext>
            </a:extLst>
          </p:cNvPr>
          <p:cNvSpPr>
            <a:spLocks noGrp="1"/>
          </p:cNvSpPr>
          <p:nvPr>
            <p:ph type="title"/>
          </p:nvPr>
        </p:nvSpPr>
        <p:spPr/>
        <p:txBody>
          <a:bodyPr/>
          <a:lstStyle/>
          <a:p>
            <a:r>
              <a:rPr lang="en-US" dirty="0"/>
              <a:t>A Professional Photography Camera Example (Z7)</a:t>
            </a:r>
          </a:p>
        </p:txBody>
      </p:sp>
      <p:pic>
        <p:nvPicPr>
          <p:cNvPr id="2050" name="Picture 2" descr="Photo of Z 7">
            <a:extLst>
              <a:ext uri="{FF2B5EF4-FFF2-40B4-BE49-F238E27FC236}">
                <a16:creationId xmlns:a16="http://schemas.microsoft.com/office/drawing/2014/main" id="{E20DB887-ADED-EBEB-F718-1260B77EE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196" y="-188530"/>
            <a:ext cx="2595562" cy="220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833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descr="BayerPatternFiltration"/>
          <p:cNvPicPr>
            <a:picLocks noChangeAspect="1" noChangeArrowheads="1"/>
          </p:cNvPicPr>
          <p:nvPr/>
        </p:nvPicPr>
        <p:blipFill>
          <a:blip r:embed="rId3" cstate="print"/>
          <a:srcRect/>
          <a:stretch>
            <a:fillRect/>
          </a:stretch>
        </p:blipFill>
        <p:spPr bwMode="auto">
          <a:xfrm>
            <a:off x="1600200" y="1533526"/>
            <a:ext cx="4419600" cy="4410075"/>
          </a:xfrm>
          <a:prstGeom prst="rect">
            <a:avLst/>
          </a:prstGeom>
          <a:noFill/>
          <a:ln w="9525">
            <a:noFill/>
            <a:miter lim="800000"/>
            <a:headEnd/>
            <a:tailEnd/>
          </a:ln>
        </p:spPr>
      </p:pic>
      <p:sp>
        <p:nvSpPr>
          <p:cNvPr id="67587" name="Rectangle 2"/>
          <p:cNvSpPr>
            <a:spLocks noGrp="1" noChangeArrowheads="1"/>
          </p:cNvSpPr>
          <p:nvPr>
            <p:ph type="title"/>
          </p:nvPr>
        </p:nvSpPr>
        <p:spPr/>
        <p:txBody>
          <a:bodyPr/>
          <a:lstStyle/>
          <a:p>
            <a:r>
              <a:rPr lang="en-US" sz="3000" dirty="0"/>
              <a:t>Color filter arrays</a:t>
            </a:r>
          </a:p>
        </p:txBody>
      </p:sp>
      <p:pic>
        <p:nvPicPr>
          <p:cNvPr id="67588" name="Picture 4" descr="ccd_interpolation"/>
          <p:cNvPicPr>
            <a:picLocks noChangeAspect="1" noChangeArrowheads="1"/>
          </p:cNvPicPr>
          <p:nvPr/>
        </p:nvPicPr>
        <p:blipFill>
          <a:blip r:embed="rId4" cstate="print"/>
          <a:srcRect/>
          <a:stretch>
            <a:fillRect/>
          </a:stretch>
        </p:blipFill>
        <p:spPr bwMode="auto">
          <a:xfrm>
            <a:off x="8686800" y="1406526"/>
            <a:ext cx="1371600" cy="1336675"/>
          </a:xfrm>
          <a:prstGeom prst="rect">
            <a:avLst/>
          </a:prstGeom>
          <a:noFill/>
          <a:ln w="9525">
            <a:noFill/>
            <a:miter lim="800000"/>
            <a:headEnd/>
            <a:tailEnd/>
          </a:ln>
        </p:spPr>
      </p:pic>
      <p:sp>
        <p:nvSpPr>
          <p:cNvPr id="67589" name="Text Box 7"/>
          <p:cNvSpPr txBox="1">
            <a:spLocks noChangeArrowheads="1"/>
          </p:cNvSpPr>
          <p:nvPr/>
        </p:nvSpPr>
        <p:spPr bwMode="auto">
          <a:xfrm>
            <a:off x="8839201" y="6583364"/>
            <a:ext cx="1520825" cy="274637"/>
          </a:xfrm>
          <a:prstGeom prst="rect">
            <a:avLst/>
          </a:prstGeom>
          <a:noFill/>
          <a:ln w="9525">
            <a:noFill/>
            <a:miter lim="800000"/>
            <a:headEnd/>
            <a:tailEnd/>
          </a:ln>
        </p:spPr>
        <p:txBody>
          <a:bodyPr wrap="none">
            <a:spAutoFit/>
          </a:bodyPr>
          <a:lstStyle/>
          <a:p>
            <a:r>
              <a:rPr lang="en-US" sz="1200"/>
              <a:t>Source: Steve Seitz</a:t>
            </a:r>
          </a:p>
        </p:txBody>
      </p:sp>
      <p:sp>
        <p:nvSpPr>
          <p:cNvPr id="67590" name="Rectangle 8"/>
          <p:cNvSpPr>
            <a:spLocks noChangeArrowheads="1"/>
          </p:cNvSpPr>
          <p:nvPr/>
        </p:nvSpPr>
        <p:spPr bwMode="auto">
          <a:xfrm>
            <a:off x="5562601" y="1371600"/>
            <a:ext cx="3711575" cy="1501950"/>
          </a:xfrm>
          <a:prstGeom prst="rect">
            <a:avLst/>
          </a:prstGeom>
          <a:noFill/>
          <a:ln w="9525">
            <a:noFill/>
            <a:miter lim="800000"/>
            <a:headEnd/>
            <a:tailEnd/>
          </a:ln>
        </p:spPr>
        <p:txBody>
          <a:bodyPr>
            <a:spAutoFit/>
          </a:bodyPr>
          <a:lstStyle/>
          <a:p>
            <a:pPr>
              <a:lnSpc>
                <a:spcPct val="90000"/>
              </a:lnSpc>
              <a:spcBef>
                <a:spcPct val="20000"/>
              </a:spcBef>
            </a:pPr>
            <a:r>
              <a:rPr lang="en-US" b="1" dirty="0" err="1">
                <a:latin typeface="Calibri Light" panose="020F0302020204030204" pitchFamily="34" charset="0"/>
                <a:cs typeface="Calibri Light" panose="020F0302020204030204" pitchFamily="34" charset="0"/>
              </a:rPr>
              <a:t>Demosaicing</a:t>
            </a:r>
            <a:r>
              <a:rPr lang="en-US" dirty="0">
                <a:latin typeface="Calibri Light" panose="020F0302020204030204" pitchFamily="34" charset="0"/>
                <a:cs typeface="Calibri Light" panose="020F0302020204030204" pitchFamily="34" charset="0"/>
              </a:rPr>
              <a:t>:</a:t>
            </a:r>
          </a:p>
          <a:p>
            <a:pPr>
              <a:lnSpc>
                <a:spcPct val="90000"/>
              </a:lnSpc>
              <a:spcBef>
                <a:spcPct val="20000"/>
              </a:spcBef>
            </a:pPr>
            <a:r>
              <a:rPr lang="en-US" dirty="0">
                <a:latin typeface="Calibri Light" panose="020F0302020204030204" pitchFamily="34" charset="0"/>
                <a:cs typeface="Calibri Light" panose="020F0302020204030204" pitchFamily="34" charset="0"/>
              </a:rPr>
              <a:t>Estimation of missing components from neighboring values</a:t>
            </a:r>
          </a:p>
        </p:txBody>
      </p:sp>
      <p:sp>
        <p:nvSpPr>
          <p:cNvPr id="415755" name="Rectangle 11"/>
          <p:cNvSpPr>
            <a:spLocks noChangeArrowheads="1"/>
          </p:cNvSpPr>
          <p:nvPr/>
        </p:nvSpPr>
        <p:spPr bwMode="auto">
          <a:xfrm>
            <a:off x="7162800" y="3581400"/>
            <a:ext cx="2895600" cy="420688"/>
          </a:xfrm>
          <a:prstGeom prst="rect">
            <a:avLst/>
          </a:prstGeom>
          <a:noFill/>
          <a:ln w="9525">
            <a:noFill/>
            <a:miter lim="800000"/>
            <a:headEnd/>
            <a:tailEnd/>
          </a:ln>
        </p:spPr>
        <p:txBody>
          <a:bodyPr>
            <a:spAutoFit/>
          </a:bodyPr>
          <a:lstStyle/>
          <a:p>
            <a:pPr>
              <a:lnSpc>
                <a:spcPct val="90000"/>
              </a:lnSpc>
              <a:spcBef>
                <a:spcPct val="20000"/>
              </a:spcBef>
            </a:pPr>
            <a:r>
              <a:rPr lang="en-US"/>
              <a:t>Why more green?</a:t>
            </a:r>
          </a:p>
        </p:txBody>
      </p:sp>
      <p:sp>
        <p:nvSpPr>
          <p:cNvPr id="67592" name="Rectangle 12"/>
          <p:cNvSpPr>
            <a:spLocks noChangeArrowheads="1"/>
          </p:cNvSpPr>
          <p:nvPr/>
        </p:nvSpPr>
        <p:spPr bwMode="auto">
          <a:xfrm>
            <a:off x="1981200" y="1071861"/>
            <a:ext cx="2565126" cy="461665"/>
          </a:xfrm>
          <a:prstGeom prst="rect">
            <a:avLst/>
          </a:prstGeom>
          <a:noFill/>
          <a:ln w="9525">
            <a:noFill/>
            <a:miter lim="800000"/>
            <a:headEnd/>
            <a:tailEnd/>
          </a:ln>
        </p:spPr>
        <p:txBody>
          <a:bodyPr wrap="none">
            <a:spAutoFit/>
          </a:bodyPr>
          <a:lstStyle/>
          <a:p>
            <a:r>
              <a:rPr lang="en-US" dirty="0">
                <a:hlinkClick r:id="rId5"/>
              </a:rPr>
              <a:t>Bayer grid</a:t>
            </a:r>
            <a:r>
              <a:rPr lang="en-US" dirty="0"/>
              <a:t> (1976)</a:t>
            </a:r>
          </a:p>
        </p:txBody>
      </p:sp>
      <p:grpSp>
        <p:nvGrpSpPr>
          <p:cNvPr id="2" name="Group 14"/>
          <p:cNvGrpSpPr>
            <a:grpSpLocks/>
          </p:cNvGrpSpPr>
          <p:nvPr/>
        </p:nvGrpSpPr>
        <p:grpSpPr bwMode="auto">
          <a:xfrm>
            <a:off x="6477000" y="4078288"/>
            <a:ext cx="3581400" cy="2297112"/>
            <a:chOff x="3264" y="2569"/>
            <a:chExt cx="2256" cy="1447"/>
          </a:xfrm>
        </p:grpSpPr>
        <p:pic>
          <p:nvPicPr>
            <p:cNvPr id="67594" name="Picture 10" descr="equiluminant"/>
            <p:cNvPicPr>
              <a:picLocks noChangeAspect="1" noChangeArrowheads="1"/>
            </p:cNvPicPr>
            <p:nvPr/>
          </p:nvPicPr>
          <p:blipFill>
            <a:blip r:embed="rId6" cstate="print"/>
            <a:srcRect/>
            <a:stretch>
              <a:fillRect/>
            </a:stretch>
          </p:blipFill>
          <p:spPr bwMode="auto">
            <a:xfrm>
              <a:off x="3264" y="2569"/>
              <a:ext cx="2256" cy="1175"/>
            </a:xfrm>
            <a:prstGeom prst="rect">
              <a:avLst/>
            </a:prstGeom>
            <a:noFill/>
            <a:ln w="9525">
              <a:noFill/>
              <a:miter lim="800000"/>
              <a:headEnd/>
              <a:tailEnd/>
            </a:ln>
          </p:spPr>
        </p:pic>
        <p:sp>
          <p:nvSpPr>
            <p:cNvPr id="67595" name="Rectangle 13"/>
            <p:cNvSpPr>
              <a:spLocks noChangeArrowheads="1"/>
            </p:cNvSpPr>
            <p:nvPr/>
          </p:nvSpPr>
          <p:spPr bwMode="auto">
            <a:xfrm>
              <a:off x="3456" y="3824"/>
              <a:ext cx="2047" cy="192"/>
            </a:xfrm>
            <a:prstGeom prst="rect">
              <a:avLst/>
            </a:prstGeom>
            <a:noFill/>
            <a:ln w="9525">
              <a:noFill/>
              <a:miter lim="800000"/>
              <a:headEnd/>
              <a:tailEnd/>
            </a:ln>
          </p:spPr>
          <p:txBody>
            <a:bodyPr wrap="none">
              <a:spAutoFit/>
            </a:bodyPr>
            <a:lstStyle/>
            <a:p>
              <a:r>
                <a:rPr lang="en-US" sz="1400">
                  <a:solidFill>
                    <a:schemeClr val="tx2"/>
                  </a:solidFill>
                </a:rPr>
                <a:t>Human Luminance Sensitivity Function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7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Home-Made Pinhole Camera </a:t>
            </a:r>
          </a:p>
        </p:txBody>
      </p:sp>
      <p:pic>
        <p:nvPicPr>
          <p:cNvPr id="32771" name="Picture 11" descr="The image “http://www.debevec.org/Pinhole/pinhole-debevec.jpg” cannot be displayed, because it contains errors."/>
          <p:cNvPicPr>
            <a:picLocks noChangeAspect="1" noChangeArrowheads="1"/>
          </p:cNvPicPr>
          <p:nvPr/>
        </p:nvPicPr>
        <p:blipFill>
          <a:blip r:embed="rId3" cstate="print"/>
          <a:srcRect/>
          <a:stretch>
            <a:fillRect/>
          </a:stretch>
        </p:blipFill>
        <p:spPr bwMode="auto">
          <a:xfrm>
            <a:off x="4114800" y="1866900"/>
            <a:ext cx="6096000" cy="4610100"/>
          </a:xfrm>
          <a:prstGeom prst="rect">
            <a:avLst/>
          </a:prstGeom>
          <a:noFill/>
          <a:ln w="9525">
            <a:noFill/>
            <a:miter lim="800000"/>
            <a:headEnd/>
            <a:tailEnd/>
          </a:ln>
        </p:spPr>
      </p:pic>
      <p:pic>
        <p:nvPicPr>
          <p:cNvPr id="32772" name="Picture 7" descr="35mm-pinhole-camera">
            <a:hlinkClick r:id="rId4"/>
          </p:cNvPr>
          <p:cNvPicPr>
            <a:picLocks noChangeAspect="1" noChangeArrowheads="1"/>
          </p:cNvPicPr>
          <p:nvPr/>
        </p:nvPicPr>
        <p:blipFill>
          <a:blip r:embed="rId5" cstate="print"/>
          <a:srcRect/>
          <a:stretch>
            <a:fillRect/>
          </a:stretch>
        </p:blipFill>
        <p:spPr bwMode="auto">
          <a:xfrm>
            <a:off x="2209800" y="990600"/>
            <a:ext cx="2819400" cy="2133600"/>
          </a:xfrm>
          <a:prstGeom prst="rect">
            <a:avLst/>
          </a:prstGeom>
          <a:noFill/>
          <a:ln w="9525">
            <a:noFill/>
            <a:miter lim="800000"/>
            <a:headEnd/>
            <a:tailEnd/>
          </a:ln>
        </p:spPr>
      </p:pic>
      <p:sp>
        <p:nvSpPr>
          <p:cNvPr id="32773" name="Rectangle 12"/>
          <p:cNvSpPr>
            <a:spLocks noChangeArrowheads="1"/>
          </p:cNvSpPr>
          <p:nvPr/>
        </p:nvSpPr>
        <p:spPr bwMode="auto">
          <a:xfrm>
            <a:off x="6462714" y="6448426"/>
            <a:ext cx="3824287" cy="396875"/>
          </a:xfrm>
          <a:prstGeom prst="rect">
            <a:avLst/>
          </a:prstGeom>
          <a:noFill/>
          <a:ln w="9525">
            <a:noFill/>
            <a:miter lim="800000"/>
            <a:headEnd/>
            <a:tailEnd/>
          </a:ln>
        </p:spPr>
        <p:txBody>
          <a:bodyPr wrap="none">
            <a:spAutoFit/>
          </a:bodyPr>
          <a:lstStyle/>
          <a:p>
            <a:r>
              <a:rPr lang="en-US" sz="2000">
                <a:hlinkClick r:id="rId6"/>
              </a:rPr>
              <a:t>http://www.debevec.org/Pinhole/</a:t>
            </a:r>
            <a:endParaRPr lang="en-US" sz="2000"/>
          </a:p>
        </p:txBody>
      </p:sp>
      <p:sp>
        <p:nvSpPr>
          <p:cNvPr id="32775" name="Text Box 14"/>
          <p:cNvSpPr txBox="1">
            <a:spLocks noChangeArrowheads="1"/>
          </p:cNvSpPr>
          <p:nvPr/>
        </p:nvSpPr>
        <p:spPr bwMode="auto">
          <a:xfrm>
            <a:off x="1587500" y="6583364"/>
            <a:ext cx="1309688" cy="274637"/>
          </a:xfrm>
          <a:prstGeom prst="rect">
            <a:avLst/>
          </a:prstGeom>
          <a:noFill/>
          <a:ln w="9525">
            <a:noFill/>
            <a:miter lim="800000"/>
            <a:headEnd/>
            <a:tailEnd/>
          </a:ln>
        </p:spPr>
        <p:txBody>
          <a:bodyPr wrap="none">
            <a:spAutoFit/>
          </a:bodyPr>
          <a:lstStyle/>
          <a:p>
            <a:r>
              <a:rPr lang="en-US" sz="1200"/>
              <a:t>Slide by A. Efros</a:t>
            </a:r>
          </a:p>
        </p:txBody>
      </p:sp>
    </p:spTree>
    <p:extLst>
      <p:ext uri="{BB962C8B-B14F-4D97-AF65-F5344CB8AC3E}">
        <p14:creationId xmlns:p14="http://schemas.microsoft.com/office/powerpoint/2010/main" val="3195782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descr="BayerPatternFiltration"/>
          <p:cNvPicPr>
            <a:picLocks noChangeAspect="1" noChangeArrowheads="1"/>
          </p:cNvPicPr>
          <p:nvPr/>
        </p:nvPicPr>
        <p:blipFill>
          <a:blip r:embed="rId3" cstate="print"/>
          <a:srcRect/>
          <a:stretch>
            <a:fillRect/>
          </a:stretch>
        </p:blipFill>
        <p:spPr bwMode="auto">
          <a:xfrm>
            <a:off x="1600200" y="1533526"/>
            <a:ext cx="4419600" cy="4410075"/>
          </a:xfrm>
          <a:prstGeom prst="rect">
            <a:avLst/>
          </a:prstGeom>
          <a:noFill/>
          <a:ln w="9525">
            <a:noFill/>
            <a:miter lim="800000"/>
            <a:headEnd/>
            <a:tailEnd/>
          </a:ln>
        </p:spPr>
      </p:pic>
      <p:sp>
        <p:nvSpPr>
          <p:cNvPr id="67587" name="Rectangle 2"/>
          <p:cNvSpPr>
            <a:spLocks noGrp="1" noChangeArrowheads="1"/>
          </p:cNvSpPr>
          <p:nvPr>
            <p:ph type="title"/>
          </p:nvPr>
        </p:nvSpPr>
        <p:spPr/>
        <p:txBody>
          <a:bodyPr/>
          <a:lstStyle/>
          <a:p>
            <a:r>
              <a:rPr lang="en-US" sz="3000" dirty="0"/>
              <a:t>Color filter arrays</a:t>
            </a:r>
          </a:p>
        </p:txBody>
      </p:sp>
      <p:pic>
        <p:nvPicPr>
          <p:cNvPr id="67588" name="Picture 4" descr="ccd_interpolation"/>
          <p:cNvPicPr>
            <a:picLocks noChangeAspect="1" noChangeArrowheads="1"/>
          </p:cNvPicPr>
          <p:nvPr/>
        </p:nvPicPr>
        <p:blipFill>
          <a:blip r:embed="rId4" cstate="print"/>
          <a:srcRect/>
          <a:stretch>
            <a:fillRect/>
          </a:stretch>
        </p:blipFill>
        <p:spPr bwMode="auto">
          <a:xfrm>
            <a:off x="8686800" y="1406526"/>
            <a:ext cx="1371600" cy="1336675"/>
          </a:xfrm>
          <a:prstGeom prst="rect">
            <a:avLst/>
          </a:prstGeom>
          <a:noFill/>
          <a:ln w="9525">
            <a:noFill/>
            <a:miter lim="800000"/>
            <a:headEnd/>
            <a:tailEnd/>
          </a:ln>
        </p:spPr>
      </p:pic>
      <p:sp>
        <p:nvSpPr>
          <p:cNvPr id="67590" name="Rectangle 8"/>
          <p:cNvSpPr>
            <a:spLocks noChangeArrowheads="1"/>
          </p:cNvSpPr>
          <p:nvPr/>
        </p:nvSpPr>
        <p:spPr bwMode="auto">
          <a:xfrm>
            <a:off x="5562601" y="1371600"/>
            <a:ext cx="3711575" cy="1501950"/>
          </a:xfrm>
          <a:prstGeom prst="rect">
            <a:avLst/>
          </a:prstGeom>
          <a:noFill/>
          <a:ln w="9525">
            <a:noFill/>
            <a:miter lim="800000"/>
            <a:headEnd/>
            <a:tailEnd/>
          </a:ln>
        </p:spPr>
        <p:txBody>
          <a:bodyPr>
            <a:spAutoFit/>
          </a:bodyPr>
          <a:lstStyle/>
          <a:p>
            <a:pPr>
              <a:lnSpc>
                <a:spcPct val="90000"/>
              </a:lnSpc>
              <a:spcBef>
                <a:spcPct val="20000"/>
              </a:spcBef>
            </a:pPr>
            <a:r>
              <a:rPr lang="en-US" b="1" dirty="0" err="1">
                <a:latin typeface="Calibri Light" panose="020F0302020204030204" pitchFamily="34" charset="0"/>
                <a:cs typeface="Calibri Light" panose="020F0302020204030204" pitchFamily="34" charset="0"/>
              </a:rPr>
              <a:t>Demosaicing</a:t>
            </a:r>
            <a:r>
              <a:rPr lang="en-US" dirty="0">
                <a:latin typeface="Calibri Light" panose="020F0302020204030204" pitchFamily="34" charset="0"/>
                <a:cs typeface="Calibri Light" panose="020F0302020204030204" pitchFamily="34" charset="0"/>
              </a:rPr>
              <a:t>:</a:t>
            </a:r>
          </a:p>
          <a:p>
            <a:pPr>
              <a:lnSpc>
                <a:spcPct val="90000"/>
              </a:lnSpc>
              <a:spcBef>
                <a:spcPct val="20000"/>
              </a:spcBef>
            </a:pPr>
            <a:r>
              <a:rPr lang="en-US" dirty="0">
                <a:latin typeface="Calibri Light" panose="020F0302020204030204" pitchFamily="34" charset="0"/>
                <a:cs typeface="Calibri Light" panose="020F0302020204030204" pitchFamily="34" charset="0"/>
              </a:rPr>
              <a:t>Estimation of missing components from neighboring values</a:t>
            </a:r>
          </a:p>
        </p:txBody>
      </p:sp>
      <p:pic>
        <p:nvPicPr>
          <p:cNvPr id="4" name="Picture 3">
            <a:extLst>
              <a:ext uri="{FF2B5EF4-FFF2-40B4-BE49-F238E27FC236}">
                <a16:creationId xmlns:a16="http://schemas.microsoft.com/office/drawing/2014/main" id="{C33C7980-8B6C-4246-8FC6-C4DAA6CFD2B6}"/>
              </a:ext>
            </a:extLst>
          </p:cNvPr>
          <p:cNvPicPr>
            <a:picLocks noChangeAspect="1"/>
          </p:cNvPicPr>
          <p:nvPr/>
        </p:nvPicPr>
        <p:blipFill rotWithShape="1">
          <a:blip r:embed="rId5">
            <a:extLst>
              <a:ext uri="{28A0092B-C50C-407E-A947-70E740481C1C}">
                <a14:useLocalDpi xmlns:a14="http://schemas.microsoft.com/office/drawing/2010/main" val="0"/>
              </a:ext>
            </a:extLst>
          </a:blip>
          <a:srcRect b="13158"/>
          <a:stretch/>
        </p:blipFill>
        <p:spPr>
          <a:xfrm>
            <a:off x="6903647" y="3505200"/>
            <a:ext cx="3566306" cy="2514600"/>
          </a:xfrm>
          <a:prstGeom prst="rect">
            <a:avLst/>
          </a:prstGeom>
        </p:spPr>
      </p:pic>
      <p:sp>
        <p:nvSpPr>
          <p:cNvPr id="14" name="Rectangle 8">
            <a:extLst>
              <a:ext uri="{FF2B5EF4-FFF2-40B4-BE49-F238E27FC236}">
                <a16:creationId xmlns:a16="http://schemas.microsoft.com/office/drawing/2014/main" id="{E9785C8B-AB39-5944-B319-2FD00C157EEE}"/>
              </a:ext>
            </a:extLst>
          </p:cNvPr>
          <p:cNvSpPr>
            <a:spLocks noChangeArrowheads="1"/>
          </p:cNvSpPr>
          <p:nvPr/>
        </p:nvSpPr>
        <p:spPr bwMode="auto">
          <a:xfrm>
            <a:off x="6248400" y="6038088"/>
            <a:ext cx="5105400" cy="341632"/>
          </a:xfrm>
          <a:prstGeom prst="rect">
            <a:avLst/>
          </a:prstGeom>
          <a:noFill/>
          <a:ln w="9525">
            <a:noFill/>
            <a:miter lim="800000"/>
            <a:headEnd/>
            <a:tailEnd/>
          </a:ln>
        </p:spPr>
        <p:txBody>
          <a:bodyPr wrap="square">
            <a:spAutoFit/>
          </a:bodyPr>
          <a:lstStyle/>
          <a:p>
            <a:pPr algn="ctr">
              <a:lnSpc>
                <a:spcPct val="90000"/>
              </a:lnSpc>
              <a:spcBef>
                <a:spcPct val="20000"/>
              </a:spcBef>
            </a:pPr>
            <a:r>
              <a:rPr lang="en-US" sz="1800" dirty="0"/>
              <a:t>Recent </a:t>
            </a:r>
            <a:r>
              <a:rPr lang="en-US" sz="1800" dirty="0" err="1"/>
              <a:t>cameraphone</a:t>
            </a:r>
            <a:r>
              <a:rPr lang="en-US" sz="1800" dirty="0"/>
              <a:t> technology: </a:t>
            </a:r>
            <a:r>
              <a:rPr lang="en-US" sz="1800" dirty="0">
                <a:hlinkClick r:id="rId6"/>
              </a:rPr>
              <a:t>pixel binning</a:t>
            </a:r>
            <a:endParaRPr lang="en-US" sz="1800" dirty="0"/>
          </a:p>
        </p:txBody>
      </p:sp>
      <p:sp>
        <p:nvSpPr>
          <p:cNvPr id="16" name="Rectangle 12">
            <a:extLst>
              <a:ext uri="{FF2B5EF4-FFF2-40B4-BE49-F238E27FC236}">
                <a16:creationId xmlns:a16="http://schemas.microsoft.com/office/drawing/2014/main" id="{0B9757D7-129D-A74A-9A34-14C52B316291}"/>
              </a:ext>
            </a:extLst>
          </p:cNvPr>
          <p:cNvSpPr>
            <a:spLocks noChangeArrowheads="1"/>
          </p:cNvSpPr>
          <p:nvPr/>
        </p:nvSpPr>
        <p:spPr bwMode="auto">
          <a:xfrm>
            <a:off x="1981200" y="1071861"/>
            <a:ext cx="2565126" cy="461665"/>
          </a:xfrm>
          <a:prstGeom prst="rect">
            <a:avLst/>
          </a:prstGeom>
          <a:noFill/>
          <a:ln w="9525">
            <a:noFill/>
            <a:miter lim="800000"/>
            <a:headEnd/>
            <a:tailEnd/>
          </a:ln>
        </p:spPr>
        <p:txBody>
          <a:bodyPr wrap="none">
            <a:spAutoFit/>
          </a:bodyPr>
          <a:lstStyle/>
          <a:p>
            <a:r>
              <a:rPr lang="en-US" dirty="0">
                <a:hlinkClick r:id="rId7"/>
              </a:rPr>
              <a:t>Bayer grid</a:t>
            </a:r>
            <a:r>
              <a:rPr lang="en-US" dirty="0"/>
              <a:t> (1976)</a:t>
            </a:r>
          </a:p>
        </p:txBody>
      </p:sp>
    </p:spTree>
    <p:extLst>
      <p:ext uri="{BB962C8B-B14F-4D97-AF65-F5344CB8AC3E}">
        <p14:creationId xmlns:p14="http://schemas.microsoft.com/office/powerpoint/2010/main" val="3930954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3"/>
          <p:cNvGraphicFramePr>
            <a:graphicFrameLocks noChangeAspect="1"/>
          </p:cNvGraphicFramePr>
          <p:nvPr/>
        </p:nvGraphicFramePr>
        <p:xfrm>
          <a:off x="2895600" y="1066801"/>
          <a:ext cx="6096000" cy="5343525"/>
        </p:xfrm>
        <a:graphic>
          <a:graphicData uri="http://schemas.openxmlformats.org/presentationml/2006/ole">
            <mc:AlternateContent xmlns:mc="http://schemas.openxmlformats.org/markup-compatibility/2006">
              <mc:Choice xmlns:v="urn:schemas-microsoft-com:vml" Requires="v">
                <p:oleObj name="Image" r:id="rId3" imgW="2566890" imgH="2249206" progId="">
                  <p:embed/>
                </p:oleObj>
              </mc:Choice>
              <mc:Fallback>
                <p:oleObj name="Image" r:id="rId3" imgW="2566890" imgH="2249206" progId="">
                  <p:embed/>
                  <p:pic>
                    <p:nvPicPr>
                      <p:cNvPr id="717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066801"/>
                        <a:ext cx="60960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1" name="Rectangle 6"/>
          <p:cNvSpPr>
            <a:spLocks noGrp="1" noChangeArrowheads="1"/>
          </p:cNvSpPr>
          <p:nvPr>
            <p:ph type="title"/>
          </p:nvPr>
        </p:nvSpPr>
        <p:spPr/>
        <p:txBody>
          <a:bodyPr/>
          <a:lstStyle/>
          <a:p>
            <a:r>
              <a:rPr lang="en-US" dirty="0"/>
              <a:t>Problem with </a:t>
            </a:r>
            <a:r>
              <a:rPr lang="en-US" dirty="0" err="1"/>
              <a:t>Demosaicing</a:t>
            </a:r>
            <a:r>
              <a:rPr lang="en-US" dirty="0"/>
              <a:t>: Color </a:t>
            </a:r>
            <a:r>
              <a:rPr lang="en-US" dirty="0" err="1"/>
              <a:t>Moire</a:t>
            </a:r>
            <a:endParaRPr lang="en-US" dirty="0"/>
          </a:p>
        </p:txBody>
      </p:sp>
      <p:sp>
        <p:nvSpPr>
          <p:cNvPr id="7172" name="Text Box 7"/>
          <p:cNvSpPr txBox="1">
            <a:spLocks noChangeArrowheads="1"/>
          </p:cNvSpPr>
          <p:nvPr/>
        </p:nvSpPr>
        <p:spPr bwMode="auto">
          <a:xfrm>
            <a:off x="9067800" y="6583364"/>
            <a:ext cx="1443038" cy="274637"/>
          </a:xfrm>
          <a:prstGeom prst="rect">
            <a:avLst/>
          </a:prstGeom>
          <a:noFill/>
          <a:ln w="9525">
            <a:noFill/>
            <a:miter lim="800000"/>
            <a:headEnd/>
            <a:tailEnd/>
          </a:ln>
        </p:spPr>
        <p:txBody>
          <a:bodyPr wrap="none">
            <a:spAutoFit/>
          </a:bodyPr>
          <a:lstStyle/>
          <a:p>
            <a:r>
              <a:rPr lang="en-US" sz="1200"/>
              <a:t>Slide by F. Durand</a:t>
            </a:r>
          </a:p>
        </p:txBody>
      </p:sp>
    </p:spTree>
    <p:extLst>
      <p:ext uri="{BB962C8B-B14F-4D97-AF65-F5344CB8AC3E}">
        <p14:creationId xmlns:p14="http://schemas.microsoft.com/office/powerpoint/2010/main" val="3519847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t>The Cause of Color </a:t>
            </a:r>
            <a:r>
              <a:rPr lang="en-US" dirty="0" err="1"/>
              <a:t>Moire</a:t>
            </a:r>
            <a:endParaRPr lang="en-US" dirty="0"/>
          </a:p>
        </p:txBody>
      </p:sp>
      <p:sp>
        <p:nvSpPr>
          <p:cNvPr id="69635" name="Rectangle 3"/>
          <p:cNvSpPr>
            <a:spLocks noChangeArrowheads="1"/>
          </p:cNvSpPr>
          <p:nvPr/>
        </p:nvSpPr>
        <p:spPr bwMode="auto">
          <a:xfrm>
            <a:off x="3810000" y="2362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36" name="Rectangle 4"/>
          <p:cNvSpPr>
            <a:spLocks noChangeArrowheads="1"/>
          </p:cNvSpPr>
          <p:nvPr/>
        </p:nvSpPr>
        <p:spPr bwMode="auto">
          <a:xfrm>
            <a:off x="4114800" y="2362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37" name="Rectangle 5"/>
          <p:cNvSpPr>
            <a:spLocks noChangeArrowheads="1"/>
          </p:cNvSpPr>
          <p:nvPr/>
        </p:nvSpPr>
        <p:spPr bwMode="auto">
          <a:xfrm>
            <a:off x="4419600" y="2362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38" name="Rectangle 6"/>
          <p:cNvSpPr>
            <a:spLocks noChangeArrowheads="1"/>
          </p:cNvSpPr>
          <p:nvPr/>
        </p:nvSpPr>
        <p:spPr bwMode="auto">
          <a:xfrm>
            <a:off x="4724400" y="2362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39" name="Rectangle 7"/>
          <p:cNvSpPr>
            <a:spLocks noChangeArrowheads="1"/>
          </p:cNvSpPr>
          <p:nvPr/>
        </p:nvSpPr>
        <p:spPr bwMode="auto">
          <a:xfrm>
            <a:off x="5029200" y="2362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40" name="Rectangle 8"/>
          <p:cNvSpPr>
            <a:spLocks noChangeArrowheads="1"/>
          </p:cNvSpPr>
          <p:nvPr/>
        </p:nvSpPr>
        <p:spPr bwMode="auto">
          <a:xfrm>
            <a:off x="5334000" y="2362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41" name="Rectangle 9"/>
          <p:cNvSpPr>
            <a:spLocks noChangeArrowheads="1"/>
          </p:cNvSpPr>
          <p:nvPr/>
        </p:nvSpPr>
        <p:spPr bwMode="auto">
          <a:xfrm>
            <a:off x="5638800" y="2362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42" name="Rectangle 10"/>
          <p:cNvSpPr>
            <a:spLocks noChangeArrowheads="1"/>
          </p:cNvSpPr>
          <p:nvPr/>
        </p:nvSpPr>
        <p:spPr bwMode="auto">
          <a:xfrm>
            <a:off x="5943600" y="2362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43" name="Rectangle 11"/>
          <p:cNvSpPr>
            <a:spLocks noChangeArrowheads="1"/>
          </p:cNvSpPr>
          <p:nvPr/>
        </p:nvSpPr>
        <p:spPr bwMode="auto">
          <a:xfrm>
            <a:off x="6248400" y="2362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44" name="Rectangle 12"/>
          <p:cNvSpPr>
            <a:spLocks noChangeArrowheads="1"/>
          </p:cNvSpPr>
          <p:nvPr/>
        </p:nvSpPr>
        <p:spPr bwMode="auto">
          <a:xfrm>
            <a:off x="6553200" y="2362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45" name="Rectangle 13"/>
          <p:cNvSpPr>
            <a:spLocks noChangeArrowheads="1"/>
          </p:cNvSpPr>
          <p:nvPr/>
        </p:nvSpPr>
        <p:spPr bwMode="auto">
          <a:xfrm>
            <a:off x="6858000" y="2362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46" name="Rectangle 14"/>
          <p:cNvSpPr>
            <a:spLocks noChangeArrowheads="1"/>
          </p:cNvSpPr>
          <p:nvPr/>
        </p:nvSpPr>
        <p:spPr bwMode="auto">
          <a:xfrm>
            <a:off x="7162800" y="2362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47" name="Rectangle 15"/>
          <p:cNvSpPr>
            <a:spLocks noChangeArrowheads="1"/>
          </p:cNvSpPr>
          <p:nvPr/>
        </p:nvSpPr>
        <p:spPr bwMode="auto">
          <a:xfrm>
            <a:off x="3810000" y="2743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48" name="Rectangle 16"/>
          <p:cNvSpPr>
            <a:spLocks noChangeArrowheads="1"/>
          </p:cNvSpPr>
          <p:nvPr/>
        </p:nvSpPr>
        <p:spPr bwMode="auto">
          <a:xfrm>
            <a:off x="4114800" y="2743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49" name="Rectangle 17"/>
          <p:cNvSpPr>
            <a:spLocks noChangeArrowheads="1"/>
          </p:cNvSpPr>
          <p:nvPr/>
        </p:nvSpPr>
        <p:spPr bwMode="auto">
          <a:xfrm>
            <a:off x="4419600" y="2743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50" name="Rectangle 18"/>
          <p:cNvSpPr>
            <a:spLocks noChangeArrowheads="1"/>
          </p:cNvSpPr>
          <p:nvPr/>
        </p:nvSpPr>
        <p:spPr bwMode="auto">
          <a:xfrm>
            <a:off x="4724400" y="2743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51" name="Rectangle 19"/>
          <p:cNvSpPr>
            <a:spLocks noChangeArrowheads="1"/>
          </p:cNvSpPr>
          <p:nvPr/>
        </p:nvSpPr>
        <p:spPr bwMode="auto">
          <a:xfrm>
            <a:off x="5029200" y="2743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52" name="Rectangle 20"/>
          <p:cNvSpPr>
            <a:spLocks noChangeArrowheads="1"/>
          </p:cNvSpPr>
          <p:nvPr/>
        </p:nvSpPr>
        <p:spPr bwMode="auto">
          <a:xfrm>
            <a:off x="5334000" y="2743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53" name="Rectangle 21"/>
          <p:cNvSpPr>
            <a:spLocks noChangeArrowheads="1"/>
          </p:cNvSpPr>
          <p:nvPr/>
        </p:nvSpPr>
        <p:spPr bwMode="auto">
          <a:xfrm>
            <a:off x="5638800" y="2743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54" name="Rectangle 22"/>
          <p:cNvSpPr>
            <a:spLocks noChangeArrowheads="1"/>
          </p:cNvSpPr>
          <p:nvPr/>
        </p:nvSpPr>
        <p:spPr bwMode="auto">
          <a:xfrm>
            <a:off x="5943600" y="2743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55" name="Rectangle 23"/>
          <p:cNvSpPr>
            <a:spLocks noChangeArrowheads="1"/>
          </p:cNvSpPr>
          <p:nvPr/>
        </p:nvSpPr>
        <p:spPr bwMode="auto">
          <a:xfrm>
            <a:off x="6248400" y="2743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56" name="Rectangle 24"/>
          <p:cNvSpPr>
            <a:spLocks noChangeArrowheads="1"/>
          </p:cNvSpPr>
          <p:nvPr/>
        </p:nvSpPr>
        <p:spPr bwMode="auto">
          <a:xfrm>
            <a:off x="6553200" y="2743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57" name="Rectangle 25"/>
          <p:cNvSpPr>
            <a:spLocks noChangeArrowheads="1"/>
          </p:cNvSpPr>
          <p:nvPr/>
        </p:nvSpPr>
        <p:spPr bwMode="auto">
          <a:xfrm>
            <a:off x="6858000" y="2743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58" name="Rectangle 26"/>
          <p:cNvSpPr>
            <a:spLocks noChangeArrowheads="1"/>
          </p:cNvSpPr>
          <p:nvPr/>
        </p:nvSpPr>
        <p:spPr bwMode="auto">
          <a:xfrm>
            <a:off x="7162800" y="2743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59" name="Rectangle 27"/>
          <p:cNvSpPr>
            <a:spLocks noChangeArrowheads="1"/>
          </p:cNvSpPr>
          <p:nvPr/>
        </p:nvSpPr>
        <p:spPr bwMode="auto">
          <a:xfrm>
            <a:off x="3810000" y="3124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60" name="Rectangle 28"/>
          <p:cNvSpPr>
            <a:spLocks noChangeArrowheads="1"/>
          </p:cNvSpPr>
          <p:nvPr/>
        </p:nvSpPr>
        <p:spPr bwMode="auto">
          <a:xfrm>
            <a:off x="4114800" y="3124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61" name="Rectangle 29"/>
          <p:cNvSpPr>
            <a:spLocks noChangeArrowheads="1"/>
          </p:cNvSpPr>
          <p:nvPr/>
        </p:nvSpPr>
        <p:spPr bwMode="auto">
          <a:xfrm>
            <a:off x="4419600" y="3124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62" name="Rectangle 30"/>
          <p:cNvSpPr>
            <a:spLocks noChangeArrowheads="1"/>
          </p:cNvSpPr>
          <p:nvPr/>
        </p:nvSpPr>
        <p:spPr bwMode="auto">
          <a:xfrm>
            <a:off x="4724400" y="3124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63" name="Rectangle 31"/>
          <p:cNvSpPr>
            <a:spLocks noChangeArrowheads="1"/>
          </p:cNvSpPr>
          <p:nvPr/>
        </p:nvSpPr>
        <p:spPr bwMode="auto">
          <a:xfrm>
            <a:off x="5029200" y="3124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64" name="Rectangle 32"/>
          <p:cNvSpPr>
            <a:spLocks noChangeArrowheads="1"/>
          </p:cNvSpPr>
          <p:nvPr/>
        </p:nvSpPr>
        <p:spPr bwMode="auto">
          <a:xfrm>
            <a:off x="5334000" y="3124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65" name="Rectangle 33"/>
          <p:cNvSpPr>
            <a:spLocks noChangeArrowheads="1"/>
          </p:cNvSpPr>
          <p:nvPr/>
        </p:nvSpPr>
        <p:spPr bwMode="auto">
          <a:xfrm>
            <a:off x="5638800" y="3124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66" name="Rectangle 34"/>
          <p:cNvSpPr>
            <a:spLocks noChangeArrowheads="1"/>
          </p:cNvSpPr>
          <p:nvPr/>
        </p:nvSpPr>
        <p:spPr bwMode="auto">
          <a:xfrm>
            <a:off x="5943600" y="3124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67" name="Rectangle 35"/>
          <p:cNvSpPr>
            <a:spLocks noChangeArrowheads="1"/>
          </p:cNvSpPr>
          <p:nvPr/>
        </p:nvSpPr>
        <p:spPr bwMode="auto">
          <a:xfrm>
            <a:off x="6248400" y="3124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68" name="Rectangle 36"/>
          <p:cNvSpPr>
            <a:spLocks noChangeArrowheads="1"/>
          </p:cNvSpPr>
          <p:nvPr/>
        </p:nvSpPr>
        <p:spPr bwMode="auto">
          <a:xfrm>
            <a:off x="6553200" y="3124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69" name="Rectangle 37"/>
          <p:cNvSpPr>
            <a:spLocks noChangeArrowheads="1"/>
          </p:cNvSpPr>
          <p:nvPr/>
        </p:nvSpPr>
        <p:spPr bwMode="auto">
          <a:xfrm>
            <a:off x="6858000" y="3124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70" name="Rectangle 38"/>
          <p:cNvSpPr>
            <a:spLocks noChangeArrowheads="1"/>
          </p:cNvSpPr>
          <p:nvPr/>
        </p:nvSpPr>
        <p:spPr bwMode="auto">
          <a:xfrm>
            <a:off x="7162800" y="3124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71" name="Rectangle 39"/>
          <p:cNvSpPr>
            <a:spLocks noChangeArrowheads="1"/>
          </p:cNvSpPr>
          <p:nvPr/>
        </p:nvSpPr>
        <p:spPr bwMode="auto">
          <a:xfrm>
            <a:off x="3810000" y="3505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72" name="Rectangle 40"/>
          <p:cNvSpPr>
            <a:spLocks noChangeArrowheads="1"/>
          </p:cNvSpPr>
          <p:nvPr/>
        </p:nvSpPr>
        <p:spPr bwMode="auto">
          <a:xfrm>
            <a:off x="4114800" y="3505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73" name="Rectangle 41"/>
          <p:cNvSpPr>
            <a:spLocks noChangeArrowheads="1"/>
          </p:cNvSpPr>
          <p:nvPr/>
        </p:nvSpPr>
        <p:spPr bwMode="auto">
          <a:xfrm>
            <a:off x="4419600" y="3505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74" name="Rectangle 42"/>
          <p:cNvSpPr>
            <a:spLocks noChangeArrowheads="1"/>
          </p:cNvSpPr>
          <p:nvPr/>
        </p:nvSpPr>
        <p:spPr bwMode="auto">
          <a:xfrm>
            <a:off x="4724400" y="3505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75" name="Rectangle 43"/>
          <p:cNvSpPr>
            <a:spLocks noChangeArrowheads="1"/>
          </p:cNvSpPr>
          <p:nvPr/>
        </p:nvSpPr>
        <p:spPr bwMode="auto">
          <a:xfrm>
            <a:off x="5029200" y="3505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76" name="Rectangle 44"/>
          <p:cNvSpPr>
            <a:spLocks noChangeArrowheads="1"/>
          </p:cNvSpPr>
          <p:nvPr/>
        </p:nvSpPr>
        <p:spPr bwMode="auto">
          <a:xfrm>
            <a:off x="5334000" y="3505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77" name="Rectangle 45"/>
          <p:cNvSpPr>
            <a:spLocks noChangeArrowheads="1"/>
          </p:cNvSpPr>
          <p:nvPr/>
        </p:nvSpPr>
        <p:spPr bwMode="auto">
          <a:xfrm>
            <a:off x="5638800" y="3505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78" name="Rectangle 46"/>
          <p:cNvSpPr>
            <a:spLocks noChangeArrowheads="1"/>
          </p:cNvSpPr>
          <p:nvPr/>
        </p:nvSpPr>
        <p:spPr bwMode="auto">
          <a:xfrm>
            <a:off x="5943600" y="3505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79" name="Rectangle 47"/>
          <p:cNvSpPr>
            <a:spLocks noChangeArrowheads="1"/>
          </p:cNvSpPr>
          <p:nvPr/>
        </p:nvSpPr>
        <p:spPr bwMode="auto">
          <a:xfrm>
            <a:off x="6248400" y="3505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80" name="Rectangle 48"/>
          <p:cNvSpPr>
            <a:spLocks noChangeArrowheads="1"/>
          </p:cNvSpPr>
          <p:nvPr/>
        </p:nvSpPr>
        <p:spPr bwMode="auto">
          <a:xfrm>
            <a:off x="6553200" y="3505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81" name="Rectangle 49"/>
          <p:cNvSpPr>
            <a:spLocks noChangeArrowheads="1"/>
          </p:cNvSpPr>
          <p:nvPr/>
        </p:nvSpPr>
        <p:spPr bwMode="auto">
          <a:xfrm>
            <a:off x="6858000" y="3505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82" name="Rectangle 50"/>
          <p:cNvSpPr>
            <a:spLocks noChangeArrowheads="1"/>
          </p:cNvSpPr>
          <p:nvPr/>
        </p:nvSpPr>
        <p:spPr bwMode="auto">
          <a:xfrm>
            <a:off x="7162800" y="3505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83" name="Rectangle 51"/>
          <p:cNvSpPr>
            <a:spLocks noChangeArrowheads="1"/>
          </p:cNvSpPr>
          <p:nvPr/>
        </p:nvSpPr>
        <p:spPr bwMode="auto">
          <a:xfrm>
            <a:off x="3810000" y="3886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84" name="Rectangle 52"/>
          <p:cNvSpPr>
            <a:spLocks noChangeArrowheads="1"/>
          </p:cNvSpPr>
          <p:nvPr/>
        </p:nvSpPr>
        <p:spPr bwMode="auto">
          <a:xfrm>
            <a:off x="4114800" y="3886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85" name="Rectangle 53"/>
          <p:cNvSpPr>
            <a:spLocks noChangeArrowheads="1"/>
          </p:cNvSpPr>
          <p:nvPr/>
        </p:nvSpPr>
        <p:spPr bwMode="auto">
          <a:xfrm>
            <a:off x="4419600" y="3886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86" name="Rectangle 54"/>
          <p:cNvSpPr>
            <a:spLocks noChangeArrowheads="1"/>
          </p:cNvSpPr>
          <p:nvPr/>
        </p:nvSpPr>
        <p:spPr bwMode="auto">
          <a:xfrm>
            <a:off x="4724400" y="3886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87" name="Rectangle 55"/>
          <p:cNvSpPr>
            <a:spLocks noChangeArrowheads="1"/>
          </p:cNvSpPr>
          <p:nvPr/>
        </p:nvSpPr>
        <p:spPr bwMode="auto">
          <a:xfrm>
            <a:off x="5029200" y="3886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88" name="Rectangle 56"/>
          <p:cNvSpPr>
            <a:spLocks noChangeArrowheads="1"/>
          </p:cNvSpPr>
          <p:nvPr/>
        </p:nvSpPr>
        <p:spPr bwMode="auto">
          <a:xfrm>
            <a:off x="5334000" y="3886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89" name="Rectangle 57"/>
          <p:cNvSpPr>
            <a:spLocks noChangeArrowheads="1"/>
          </p:cNvSpPr>
          <p:nvPr/>
        </p:nvSpPr>
        <p:spPr bwMode="auto">
          <a:xfrm>
            <a:off x="5638800" y="3886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90" name="Rectangle 58"/>
          <p:cNvSpPr>
            <a:spLocks noChangeArrowheads="1"/>
          </p:cNvSpPr>
          <p:nvPr/>
        </p:nvSpPr>
        <p:spPr bwMode="auto">
          <a:xfrm>
            <a:off x="5943600" y="3886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91" name="Rectangle 59"/>
          <p:cNvSpPr>
            <a:spLocks noChangeArrowheads="1"/>
          </p:cNvSpPr>
          <p:nvPr/>
        </p:nvSpPr>
        <p:spPr bwMode="auto">
          <a:xfrm>
            <a:off x="6248400" y="3886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92" name="Rectangle 60"/>
          <p:cNvSpPr>
            <a:spLocks noChangeArrowheads="1"/>
          </p:cNvSpPr>
          <p:nvPr/>
        </p:nvSpPr>
        <p:spPr bwMode="auto">
          <a:xfrm>
            <a:off x="6553200" y="3886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93" name="Rectangle 61"/>
          <p:cNvSpPr>
            <a:spLocks noChangeArrowheads="1"/>
          </p:cNvSpPr>
          <p:nvPr/>
        </p:nvSpPr>
        <p:spPr bwMode="auto">
          <a:xfrm>
            <a:off x="6858000" y="3886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94" name="Rectangle 62"/>
          <p:cNvSpPr>
            <a:spLocks noChangeArrowheads="1"/>
          </p:cNvSpPr>
          <p:nvPr/>
        </p:nvSpPr>
        <p:spPr bwMode="auto">
          <a:xfrm>
            <a:off x="7162800" y="3886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95" name="Rectangle 63"/>
          <p:cNvSpPr>
            <a:spLocks noChangeArrowheads="1"/>
          </p:cNvSpPr>
          <p:nvPr/>
        </p:nvSpPr>
        <p:spPr bwMode="auto">
          <a:xfrm>
            <a:off x="3810000" y="4267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96" name="Rectangle 64"/>
          <p:cNvSpPr>
            <a:spLocks noChangeArrowheads="1"/>
          </p:cNvSpPr>
          <p:nvPr/>
        </p:nvSpPr>
        <p:spPr bwMode="auto">
          <a:xfrm>
            <a:off x="4114800" y="4267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697" name="Rectangle 65"/>
          <p:cNvSpPr>
            <a:spLocks noChangeArrowheads="1"/>
          </p:cNvSpPr>
          <p:nvPr/>
        </p:nvSpPr>
        <p:spPr bwMode="auto">
          <a:xfrm>
            <a:off x="4419600" y="4267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698" name="Rectangle 66"/>
          <p:cNvSpPr>
            <a:spLocks noChangeArrowheads="1"/>
          </p:cNvSpPr>
          <p:nvPr/>
        </p:nvSpPr>
        <p:spPr bwMode="auto">
          <a:xfrm>
            <a:off x="4724400" y="4267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699" name="Rectangle 67"/>
          <p:cNvSpPr>
            <a:spLocks noChangeArrowheads="1"/>
          </p:cNvSpPr>
          <p:nvPr/>
        </p:nvSpPr>
        <p:spPr bwMode="auto">
          <a:xfrm>
            <a:off x="5029200" y="4267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700" name="Rectangle 68"/>
          <p:cNvSpPr>
            <a:spLocks noChangeArrowheads="1"/>
          </p:cNvSpPr>
          <p:nvPr/>
        </p:nvSpPr>
        <p:spPr bwMode="auto">
          <a:xfrm>
            <a:off x="5334000" y="4267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701" name="Rectangle 69"/>
          <p:cNvSpPr>
            <a:spLocks noChangeArrowheads="1"/>
          </p:cNvSpPr>
          <p:nvPr/>
        </p:nvSpPr>
        <p:spPr bwMode="auto">
          <a:xfrm>
            <a:off x="5638800" y="4267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702" name="Rectangle 70"/>
          <p:cNvSpPr>
            <a:spLocks noChangeArrowheads="1"/>
          </p:cNvSpPr>
          <p:nvPr/>
        </p:nvSpPr>
        <p:spPr bwMode="auto">
          <a:xfrm>
            <a:off x="5943600" y="4267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703" name="Rectangle 71"/>
          <p:cNvSpPr>
            <a:spLocks noChangeArrowheads="1"/>
          </p:cNvSpPr>
          <p:nvPr/>
        </p:nvSpPr>
        <p:spPr bwMode="auto">
          <a:xfrm>
            <a:off x="6248400" y="4267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sp>
        <p:nvSpPr>
          <p:cNvPr id="69704" name="Rectangle 72"/>
          <p:cNvSpPr>
            <a:spLocks noChangeArrowheads="1"/>
          </p:cNvSpPr>
          <p:nvPr/>
        </p:nvSpPr>
        <p:spPr bwMode="auto">
          <a:xfrm>
            <a:off x="6553200" y="4267200"/>
            <a:ext cx="304800" cy="304800"/>
          </a:xfrm>
          <a:prstGeom prst="rect">
            <a:avLst/>
          </a:prstGeom>
          <a:solidFill>
            <a:srgbClr val="00CC00"/>
          </a:solidFill>
          <a:ln w="9525">
            <a:solidFill>
              <a:schemeClr val="tx1"/>
            </a:solidFill>
            <a:miter lim="800000"/>
            <a:headEnd/>
            <a:tailEnd/>
          </a:ln>
        </p:spPr>
        <p:txBody>
          <a:bodyPr wrap="none" anchor="ctr"/>
          <a:lstStyle/>
          <a:p>
            <a:endParaRPr lang="en-US"/>
          </a:p>
        </p:txBody>
      </p:sp>
      <p:sp>
        <p:nvSpPr>
          <p:cNvPr id="69705" name="Rectangle 73"/>
          <p:cNvSpPr>
            <a:spLocks noChangeArrowheads="1"/>
          </p:cNvSpPr>
          <p:nvPr/>
        </p:nvSpPr>
        <p:spPr bwMode="auto">
          <a:xfrm>
            <a:off x="6858000" y="4267200"/>
            <a:ext cx="304800" cy="304800"/>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9706" name="Rectangle 74"/>
          <p:cNvSpPr>
            <a:spLocks noChangeArrowheads="1"/>
          </p:cNvSpPr>
          <p:nvPr/>
        </p:nvSpPr>
        <p:spPr bwMode="auto">
          <a:xfrm>
            <a:off x="7162800" y="4267200"/>
            <a:ext cx="304800" cy="304800"/>
          </a:xfrm>
          <a:prstGeom prst="rect">
            <a:avLst/>
          </a:prstGeom>
          <a:solidFill>
            <a:srgbClr val="FF0066"/>
          </a:solidFill>
          <a:ln w="9525">
            <a:solidFill>
              <a:schemeClr val="tx1"/>
            </a:solidFill>
            <a:miter lim="800000"/>
            <a:headEnd/>
            <a:tailEnd/>
          </a:ln>
        </p:spPr>
        <p:txBody>
          <a:bodyPr wrap="none" anchor="ctr"/>
          <a:lstStyle/>
          <a:p>
            <a:endParaRPr lang="en-US"/>
          </a:p>
        </p:txBody>
      </p:sp>
      <p:grpSp>
        <p:nvGrpSpPr>
          <p:cNvPr id="69707" name="Group 75"/>
          <p:cNvGrpSpPr>
            <a:grpSpLocks/>
          </p:cNvGrpSpPr>
          <p:nvPr/>
        </p:nvGrpSpPr>
        <p:grpSpPr bwMode="auto">
          <a:xfrm>
            <a:off x="3733800" y="2438400"/>
            <a:ext cx="5867400" cy="3124200"/>
            <a:chOff x="1776" y="1200"/>
            <a:chExt cx="3264" cy="2736"/>
          </a:xfrm>
        </p:grpSpPr>
        <p:sp>
          <p:nvSpPr>
            <p:cNvPr id="69716" name="Line 76"/>
            <p:cNvSpPr>
              <a:spLocks noChangeShapeType="1"/>
            </p:cNvSpPr>
            <p:nvPr/>
          </p:nvSpPr>
          <p:spPr bwMode="auto">
            <a:xfrm flipV="1">
              <a:off x="1776" y="1200"/>
              <a:ext cx="2688" cy="2160"/>
            </a:xfrm>
            <a:prstGeom prst="line">
              <a:avLst/>
            </a:prstGeom>
            <a:noFill/>
            <a:ln w="177800">
              <a:solidFill>
                <a:schemeClr val="tx1"/>
              </a:solidFill>
              <a:round/>
              <a:headEnd/>
              <a:tailEnd/>
            </a:ln>
          </p:spPr>
          <p:txBody>
            <a:bodyPr wrap="none" anchor="ctr"/>
            <a:lstStyle/>
            <a:p>
              <a:endParaRPr lang="en-US"/>
            </a:p>
          </p:txBody>
        </p:sp>
        <p:sp>
          <p:nvSpPr>
            <p:cNvPr id="69717" name="Line 77"/>
            <p:cNvSpPr>
              <a:spLocks noChangeShapeType="1"/>
            </p:cNvSpPr>
            <p:nvPr/>
          </p:nvSpPr>
          <p:spPr bwMode="auto">
            <a:xfrm flipV="1">
              <a:off x="1968" y="1392"/>
              <a:ext cx="2688" cy="2160"/>
            </a:xfrm>
            <a:prstGeom prst="line">
              <a:avLst/>
            </a:prstGeom>
            <a:noFill/>
            <a:ln w="177800">
              <a:solidFill>
                <a:schemeClr val="tx1"/>
              </a:solidFill>
              <a:round/>
              <a:headEnd/>
              <a:tailEnd/>
            </a:ln>
          </p:spPr>
          <p:txBody>
            <a:bodyPr wrap="none" anchor="ctr"/>
            <a:lstStyle/>
            <a:p>
              <a:endParaRPr lang="en-US"/>
            </a:p>
          </p:txBody>
        </p:sp>
        <p:sp>
          <p:nvSpPr>
            <p:cNvPr id="69718" name="Line 78"/>
            <p:cNvSpPr>
              <a:spLocks noChangeShapeType="1"/>
            </p:cNvSpPr>
            <p:nvPr/>
          </p:nvSpPr>
          <p:spPr bwMode="auto">
            <a:xfrm flipV="1">
              <a:off x="2160" y="1584"/>
              <a:ext cx="2688" cy="2160"/>
            </a:xfrm>
            <a:prstGeom prst="line">
              <a:avLst/>
            </a:prstGeom>
            <a:noFill/>
            <a:ln w="177800">
              <a:solidFill>
                <a:schemeClr val="tx1"/>
              </a:solidFill>
              <a:round/>
              <a:headEnd/>
              <a:tailEnd/>
            </a:ln>
          </p:spPr>
          <p:txBody>
            <a:bodyPr wrap="none" anchor="ctr"/>
            <a:lstStyle/>
            <a:p>
              <a:endParaRPr lang="en-US"/>
            </a:p>
          </p:txBody>
        </p:sp>
        <p:sp>
          <p:nvSpPr>
            <p:cNvPr id="69719" name="Line 79"/>
            <p:cNvSpPr>
              <a:spLocks noChangeShapeType="1"/>
            </p:cNvSpPr>
            <p:nvPr/>
          </p:nvSpPr>
          <p:spPr bwMode="auto">
            <a:xfrm flipV="1">
              <a:off x="2352" y="1776"/>
              <a:ext cx="2688" cy="2160"/>
            </a:xfrm>
            <a:prstGeom prst="line">
              <a:avLst/>
            </a:prstGeom>
            <a:noFill/>
            <a:ln w="177800">
              <a:solidFill>
                <a:schemeClr val="tx1"/>
              </a:solidFill>
              <a:round/>
              <a:headEnd/>
              <a:tailEnd/>
            </a:ln>
          </p:spPr>
          <p:txBody>
            <a:bodyPr wrap="none" anchor="ctr"/>
            <a:lstStyle/>
            <a:p>
              <a:endParaRPr lang="en-US"/>
            </a:p>
          </p:txBody>
        </p:sp>
      </p:grpSp>
      <p:sp>
        <p:nvSpPr>
          <p:cNvPr id="69708" name="Text Box 80"/>
          <p:cNvSpPr txBox="1">
            <a:spLocks noChangeArrowheads="1"/>
          </p:cNvSpPr>
          <p:nvPr/>
        </p:nvSpPr>
        <p:spPr bwMode="auto">
          <a:xfrm>
            <a:off x="2514601" y="2284413"/>
            <a:ext cx="1285875" cy="457200"/>
          </a:xfrm>
          <a:prstGeom prst="rect">
            <a:avLst/>
          </a:prstGeom>
          <a:noFill/>
          <a:ln w="9525">
            <a:noFill/>
            <a:miter lim="800000"/>
            <a:headEnd/>
            <a:tailEnd/>
          </a:ln>
        </p:spPr>
        <p:txBody>
          <a:bodyPr wrap="none">
            <a:spAutoFit/>
          </a:bodyPr>
          <a:lstStyle/>
          <a:p>
            <a:r>
              <a:rPr lang="en-US"/>
              <a:t>detector</a:t>
            </a:r>
          </a:p>
        </p:txBody>
      </p:sp>
      <p:sp>
        <p:nvSpPr>
          <p:cNvPr id="69709" name="Text Box 81"/>
          <p:cNvSpPr txBox="1">
            <a:spLocks noChangeArrowheads="1"/>
          </p:cNvSpPr>
          <p:nvPr/>
        </p:nvSpPr>
        <p:spPr bwMode="auto">
          <a:xfrm>
            <a:off x="5192713" y="5332414"/>
            <a:ext cx="5065810" cy="830997"/>
          </a:xfrm>
          <a:prstGeom prst="rect">
            <a:avLst/>
          </a:prstGeom>
          <a:noFill/>
          <a:ln w="9525">
            <a:noFill/>
            <a:miter lim="800000"/>
            <a:headEnd/>
            <a:tailEnd/>
          </a:ln>
        </p:spPr>
        <p:txBody>
          <a:bodyPr wrap="none">
            <a:spAutoFit/>
          </a:bodyPr>
          <a:lstStyle/>
          <a:p>
            <a:r>
              <a:rPr lang="en-US"/>
              <a:t>Fine black and white detail in image</a:t>
            </a:r>
          </a:p>
          <a:p>
            <a:r>
              <a:rPr lang="en-US"/>
              <a:t>misinterpreted as color information</a:t>
            </a:r>
          </a:p>
        </p:txBody>
      </p:sp>
      <p:grpSp>
        <p:nvGrpSpPr>
          <p:cNvPr id="69710" name="Group 82"/>
          <p:cNvGrpSpPr>
            <a:grpSpLocks/>
          </p:cNvGrpSpPr>
          <p:nvPr/>
        </p:nvGrpSpPr>
        <p:grpSpPr bwMode="auto">
          <a:xfrm>
            <a:off x="2362200" y="1600200"/>
            <a:ext cx="5867400" cy="3124200"/>
            <a:chOff x="1776" y="1200"/>
            <a:chExt cx="3264" cy="2736"/>
          </a:xfrm>
        </p:grpSpPr>
        <p:sp>
          <p:nvSpPr>
            <p:cNvPr id="69712" name="Line 83"/>
            <p:cNvSpPr>
              <a:spLocks noChangeShapeType="1"/>
            </p:cNvSpPr>
            <p:nvPr/>
          </p:nvSpPr>
          <p:spPr bwMode="auto">
            <a:xfrm flipV="1">
              <a:off x="1776" y="1200"/>
              <a:ext cx="2688" cy="2160"/>
            </a:xfrm>
            <a:prstGeom prst="line">
              <a:avLst/>
            </a:prstGeom>
            <a:noFill/>
            <a:ln w="177800">
              <a:solidFill>
                <a:schemeClr val="tx1"/>
              </a:solidFill>
              <a:round/>
              <a:headEnd/>
              <a:tailEnd/>
            </a:ln>
          </p:spPr>
          <p:txBody>
            <a:bodyPr wrap="none" anchor="ctr"/>
            <a:lstStyle/>
            <a:p>
              <a:endParaRPr lang="en-US"/>
            </a:p>
          </p:txBody>
        </p:sp>
        <p:sp>
          <p:nvSpPr>
            <p:cNvPr id="69713" name="Line 84"/>
            <p:cNvSpPr>
              <a:spLocks noChangeShapeType="1"/>
            </p:cNvSpPr>
            <p:nvPr/>
          </p:nvSpPr>
          <p:spPr bwMode="auto">
            <a:xfrm flipV="1">
              <a:off x="1968" y="1392"/>
              <a:ext cx="2688" cy="2160"/>
            </a:xfrm>
            <a:prstGeom prst="line">
              <a:avLst/>
            </a:prstGeom>
            <a:noFill/>
            <a:ln w="177800">
              <a:solidFill>
                <a:schemeClr val="tx1"/>
              </a:solidFill>
              <a:round/>
              <a:headEnd/>
              <a:tailEnd/>
            </a:ln>
          </p:spPr>
          <p:txBody>
            <a:bodyPr wrap="none" anchor="ctr"/>
            <a:lstStyle/>
            <a:p>
              <a:endParaRPr lang="en-US"/>
            </a:p>
          </p:txBody>
        </p:sp>
        <p:sp>
          <p:nvSpPr>
            <p:cNvPr id="69714" name="Line 85"/>
            <p:cNvSpPr>
              <a:spLocks noChangeShapeType="1"/>
            </p:cNvSpPr>
            <p:nvPr/>
          </p:nvSpPr>
          <p:spPr bwMode="auto">
            <a:xfrm flipV="1">
              <a:off x="2160" y="1584"/>
              <a:ext cx="2688" cy="2160"/>
            </a:xfrm>
            <a:prstGeom prst="line">
              <a:avLst/>
            </a:prstGeom>
            <a:noFill/>
            <a:ln w="177800">
              <a:solidFill>
                <a:schemeClr val="tx1"/>
              </a:solidFill>
              <a:round/>
              <a:headEnd/>
              <a:tailEnd/>
            </a:ln>
          </p:spPr>
          <p:txBody>
            <a:bodyPr wrap="none" anchor="ctr"/>
            <a:lstStyle/>
            <a:p>
              <a:endParaRPr lang="en-US"/>
            </a:p>
          </p:txBody>
        </p:sp>
        <p:sp>
          <p:nvSpPr>
            <p:cNvPr id="69715" name="Line 86"/>
            <p:cNvSpPr>
              <a:spLocks noChangeShapeType="1"/>
            </p:cNvSpPr>
            <p:nvPr/>
          </p:nvSpPr>
          <p:spPr bwMode="auto">
            <a:xfrm flipV="1">
              <a:off x="2352" y="1776"/>
              <a:ext cx="2688" cy="2160"/>
            </a:xfrm>
            <a:prstGeom prst="line">
              <a:avLst/>
            </a:prstGeom>
            <a:noFill/>
            <a:ln w="177800">
              <a:solidFill>
                <a:schemeClr val="tx1"/>
              </a:solidFill>
              <a:round/>
              <a:headEnd/>
              <a:tailEnd/>
            </a:ln>
          </p:spPr>
          <p:txBody>
            <a:bodyPr wrap="none" anchor="ctr"/>
            <a:lstStyle/>
            <a:p>
              <a:endParaRPr lang="en-US"/>
            </a:p>
          </p:txBody>
        </p:sp>
      </p:grpSp>
      <p:sp>
        <p:nvSpPr>
          <p:cNvPr id="69711" name="Text Box 87"/>
          <p:cNvSpPr txBox="1">
            <a:spLocks noChangeArrowheads="1"/>
          </p:cNvSpPr>
          <p:nvPr/>
        </p:nvSpPr>
        <p:spPr bwMode="auto">
          <a:xfrm>
            <a:off x="9067800" y="6583364"/>
            <a:ext cx="1443038" cy="274637"/>
          </a:xfrm>
          <a:prstGeom prst="rect">
            <a:avLst/>
          </a:prstGeom>
          <a:noFill/>
          <a:ln w="9525">
            <a:noFill/>
            <a:miter lim="800000"/>
            <a:headEnd/>
            <a:tailEnd/>
          </a:ln>
        </p:spPr>
        <p:txBody>
          <a:bodyPr wrap="none">
            <a:spAutoFit/>
          </a:bodyPr>
          <a:lstStyle/>
          <a:p>
            <a:r>
              <a:rPr lang="en-US" sz="1200"/>
              <a:t>Slide by F. Durand</a:t>
            </a:r>
          </a:p>
        </p:txBody>
      </p:sp>
    </p:spTree>
    <p:extLst>
      <p:ext uri="{BB962C8B-B14F-4D97-AF65-F5344CB8AC3E}">
        <p14:creationId xmlns:p14="http://schemas.microsoft.com/office/powerpoint/2010/main" val="214227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Misc. digital camera artifacts</a:t>
            </a:r>
          </a:p>
        </p:txBody>
      </p:sp>
      <p:sp>
        <p:nvSpPr>
          <p:cNvPr id="71683" name="Rectangle 3"/>
          <p:cNvSpPr>
            <a:spLocks noGrp="1" noChangeArrowheads="1"/>
          </p:cNvSpPr>
          <p:nvPr>
            <p:ph type="body" idx="1"/>
          </p:nvPr>
        </p:nvSpPr>
        <p:spPr>
          <a:xfrm>
            <a:off x="533400" y="1066800"/>
            <a:ext cx="7391400" cy="5105400"/>
          </a:xfrm>
        </p:spPr>
        <p:txBody>
          <a:bodyPr/>
          <a:lstStyle/>
          <a:p>
            <a:pPr>
              <a:lnSpc>
                <a:spcPct val="80000"/>
              </a:lnSpc>
            </a:pPr>
            <a:r>
              <a:rPr lang="en-US" sz="2400" dirty="0"/>
              <a:t>Noise</a:t>
            </a:r>
          </a:p>
          <a:p>
            <a:pPr lvl="2">
              <a:lnSpc>
                <a:spcPct val="80000"/>
              </a:lnSpc>
            </a:pPr>
            <a:r>
              <a:rPr lang="en-US" sz="1600" dirty="0"/>
              <a:t>low light is where you most notice noise</a:t>
            </a:r>
          </a:p>
          <a:p>
            <a:pPr lvl="2">
              <a:lnSpc>
                <a:spcPct val="80000"/>
              </a:lnSpc>
            </a:pPr>
            <a:r>
              <a:rPr lang="en-US" sz="1600" dirty="0"/>
              <a:t>light sensitivity (ISO) / noise tradeoff</a:t>
            </a:r>
          </a:p>
          <a:p>
            <a:pPr lvl="2">
              <a:lnSpc>
                <a:spcPct val="80000"/>
              </a:lnSpc>
            </a:pPr>
            <a:r>
              <a:rPr lang="en-US" sz="1600" dirty="0"/>
              <a:t>stuck pixels</a:t>
            </a:r>
            <a:br>
              <a:rPr lang="en-US" sz="1600" dirty="0"/>
            </a:br>
            <a:endParaRPr lang="en-US" sz="1600" dirty="0"/>
          </a:p>
          <a:p>
            <a:pPr>
              <a:lnSpc>
                <a:spcPct val="80000"/>
              </a:lnSpc>
            </a:pPr>
            <a:r>
              <a:rPr lang="en-US" sz="2400" dirty="0"/>
              <a:t>In-camera processing</a:t>
            </a:r>
          </a:p>
          <a:p>
            <a:pPr lvl="2">
              <a:lnSpc>
                <a:spcPct val="80000"/>
              </a:lnSpc>
            </a:pPr>
            <a:r>
              <a:rPr lang="en-US" sz="1600" dirty="0" err="1"/>
              <a:t>oversharpening</a:t>
            </a:r>
            <a:r>
              <a:rPr lang="en-US" sz="1600" dirty="0"/>
              <a:t> can produce halos</a:t>
            </a:r>
          </a:p>
          <a:p>
            <a:pPr lvl="2">
              <a:lnSpc>
                <a:spcPct val="80000"/>
              </a:lnSpc>
            </a:pPr>
            <a:endParaRPr lang="en-US" sz="1600" dirty="0"/>
          </a:p>
          <a:p>
            <a:pPr>
              <a:lnSpc>
                <a:spcPct val="80000"/>
              </a:lnSpc>
            </a:pPr>
            <a:r>
              <a:rPr lang="en-US" sz="2400" dirty="0"/>
              <a:t>Compression</a:t>
            </a:r>
          </a:p>
          <a:p>
            <a:pPr lvl="2">
              <a:lnSpc>
                <a:spcPct val="80000"/>
              </a:lnSpc>
            </a:pPr>
            <a:r>
              <a:rPr lang="en-US" sz="1600" dirty="0"/>
              <a:t>JPEG artifacts, blocking</a:t>
            </a:r>
            <a:br>
              <a:rPr lang="en-US" sz="1600" dirty="0"/>
            </a:br>
            <a:endParaRPr lang="en-US" sz="1600" dirty="0"/>
          </a:p>
          <a:p>
            <a:pPr>
              <a:lnSpc>
                <a:spcPct val="80000"/>
              </a:lnSpc>
            </a:pPr>
            <a:r>
              <a:rPr lang="en-US" sz="2400" dirty="0"/>
              <a:t>Blooming</a:t>
            </a:r>
          </a:p>
          <a:p>
            <a:pPr lvl="2">
              <a:lnSpc>
                <a:spcPct val="80000"/>
              </a:lnSpc>
            </a:pPr>
            <a:r>
              <a:rPr lang="en-US" sz="1600" dirty="0"/>
              <a:t>CCD charge overflowing into neighboring pixels</a:t>
            </a:r>
            <a:br>
              <a:rPr lang="en-US" sz="1600" dirty="0"/>
            </a:br>
            <a:endParaRPr lang="en-US" sz="1600" dirty="0"/>
          </a:p>
          <a:p>
            <a:pPr>
              <a:lnSpc>
                <a:spcPct val="80000"/>
              </a:lnSpc>
            </a:pPr>
            <a:r>
              <a:rPr lang="en-US" sz="2400" dirty="0"/>
              <a:t>Color artifacts</a:t>
            </a:r>
          </a:p>
          <a:p>
            <a:pPr lvl="2">
              <a:lnSpc>
                <a:spcPct val="80000"/>
              </a:lnSpc>
            </a:pPr>
            <a:r>
              <a:rPr lang="en-US" sz="1600" dirty="0"/>
              <a:t>Color moire</a:t>
            </a:r>
          </a:p>
          <a:p>
            <a:pPr lvl="2">
              <a:lnSpc>
                <a:spcPct val="80000"/>
              </a:lnSpc>
            </a:pPr>
            <a:r>
              <a:rPr lang="en-US" sz="1600" dirty="0"/>
              <a:t>Purple fringing from </a:t>
            </a:r>
            <a:r>
              <a:rPr lang="en-US" sz="1600" dirty="0" err="1"/>
              <a:t>microlenses</a:t>
            </a:r>
            <a:endParaRPr lang="en-US" sz="1600" dirty="0"/>
          </a:p>
        </p:txBody>
      </p:sp>
      <p:pic>
        <p:nvPicPr>
          <p:cNvPr id="71684" name="Picture 5"/>
          <p:cNvPicPr>
            <a:picLocks noChangeAspect="1" noChangeArrowheads="1"/>
          </p:cNvPicPr>
          <p:nvPr/>
        </p:nvPicPr>
        <p:blipFill>
          <a:blip r:embed="rId3" cstate="print"/>
          <a:srcRect/>
          <a:stretch>
            <a:fillRect/>
          </a:stretch>
        </p:blipFill>
        <p:spPr bwMode="auto">
          <a:xfrm>
            <a:off x="8686800" y="3657600"/>
            <a:ext cx="1600200" cy="1200150"/>
          </a:xfrm>
          <a:prstGeom prst="rect">
            <a:avLst/>
          </a:prstGeom>
          <a:noFill/>
          <a:ln w="9525">
            <a:noFill/>
            <a:miter lim="800000"/>
            <a:headEnd/>
            <a:tailEnd/>
          </a:ln>
        </p:spPr>
      </p:pic>
      <p:pic>
        <p:nvPicPr>
          <p:cNvPr id="71685" name="Picture 8"/>
          <p:cNvPicPr>
            <a:picLocks noChangeAspect="1" noChangeArrowheads="1"/>
          </p:cNvPicPr>
          <p:nvPr/>
        </p:nvPicPr>
        <p:blipFill>
          <a:blip r:embed="rId4" cstate="print"/>
          <a:srcRect/>
          <a:stretch>
            <a:fillRect/>
          </a:stretch>
        </p:blipFill>
        <p:spPr bwMode="auto">
          <a:xfrm>
            <a:off x="9067800" y="2667000"/>
            <a:ext cx="762000" cy="762000"/>
          </a:xfrm>
          <a:prstGeom prst="rect">
            <a:avLst/>
          </a:prstGeom>
          <a:noFill/>
          <a:ln w="9525">
            <a:noFill/>
            <a:miter lim="800000"/>
            <a:headEnd/>
            <a:tailEnd/>
          </a:ln>
        </p:spPr>
      </p:pic>
      <p:pic>
        <p:nvPicPr>
          <p:cNvPr id="71687" name="Picture 10"/>
          <p:cNvPicPr>
            <a:picLocks noChangeAspect="1" noChangeArrowheads="1"/>
          </p:cNvPicPr>
          <p:nvPr/>
        </p:nvPicPr>
        <p:blipFill>
          <a:blip r:embed="rId5" cstate="print"/>
          <a:srcRect/>
          <a:stretch>
            <a:fillRect/>
          </a:stretch>
        </p:blipFill>
        <p:spPr bwMode="auto">
          <a:xfrm>
            <a:off x="8686800" y="1257300"/>
            <a:ext cx="1574800" cy="1181100"/>
          </a:xfrm>
          <a:prstGeom prst="rect">
            <a:avLst/>
          </a:prstGeom>
          <a:noFill/>
          <a:ln w="9525">
            <a:noFill/>
            <a:miter lim="800000"/>
            <a:headEnd/>
            <a:tailEnd/>
          </a:ln>
        </p:spPr>
      </p:pic>
      <p:pic>
        <p:nvPicPr>
          <p:cNvPr id="2" name="Picture 1"/>
          <p:cNvPicPr>
            <a:picLocks noChangeAspect="1"/>
          </p:cNvPicPr>
          <p:nvPr/>
        </p:nvPicPr>
        <p:blipFill rotWithShape="1">
          <a:blip r:embed="rId6"/>
          <a:srcRect l="6" t="36048" r="58994" b="20902"/>
          <a:stretch/>
        </p:blipFill>
        <p:spPr>
          <a:xfrm>
            <a:off x="8686801" y="5257800"/>
            <a:ext cx="1600200" cy="11201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t>Digital Camera Artifacts</a:t>
            </a:r>
          </a:p>
        </p:txBody>
      </p:sp>
      <p:sp>
        <p:nvSpPr>
          <p:cNvPr id="71683" name="Rectangle 3"/>
          <p:cNvSpPr>
            <a:spLocks noGrp="1" noChangeArrowheads="1"/>
          </p:cNvSpPr>
          <p:nvPr>
            <p:ph idx="1"/>
          </p:nvPr>
        </p:nvSpPr>
        <p:spPr/>
        <p:txBody>
          <a:bodyPr/>
          <a:lstStyle/>
          <a:p>
            <a:pPr>
              <a:lnSpc>
                <a:spcPct val="80000"/>
              </a:lnSpc>
            </a:pPr>
            <a:r>
              <a:rPr lang="en-US" sz="2400"/>
              <a:t>Noise</a:t>
            </a:r>
          </a:p>
          <a:p>
            <a:pPr lvl="2">
              <a:lnSpc>
                <a:spcPct val="80000"/>
              </a:lnSpc>
            </a:pPr>
            <a:r>
              <a:rPr lang="en-US" sz="1600"/>
              <a:t>low light is where you most notice </a:t>
            </a:r>
            <a:r>
              <a:rPr lang="en-US" sz="1600">
                <a:hlinkClick r:id="rId3"/>
              </a:rPr>
              <a:t>noise</a:t>
            </a:r>
            <a:endParaRPr lang="en-US" sz="1600"/>
          </a:p>
          <a:p>
            <a:pPr lvl="2">
              <a:lnSpc>
                <a:spcPct val="80000"/>
              </a:lnSpc>
            </a:pPr>
            <a:r>
              <a:rPr lang="en-US" sz="1600"/>
              <a:t>light sensitivity (ISO) / noise tradeoff</a:t>
            </a:r>
          </a:p>
          <a:p>
            <a:pPr lvl="2">
              <a:lnSpc>
                <a:spcPct val="80000"/>
              </a:lnSpc>
            </a:pPr>
            <a:r>
              <a:rPr lang="en-US" sz="1600"/>
              <a:t>stuck pixels</a:t>
            </a:r>
            <a:br>
              <a:rPr lang="en-US" sz="1600"/>
            </a:br>
            <a:endParaRPr lang="en-US" sz="1600"/>
          </a:p>
          <a:p>
            <a:pPr>
              <a:lnSpc>
                <a:spcPct val="80000"/>
              </a:lnSpc>
            </a:pPr>
            <a:r>
              <a:rPr lang="en-US" sz="2400"/>
              <a:t>In-camera processing</a:t>
            </a:r>
          </a:p>
          <a:p>
            <a:pPr lvl="2">
              <a:lnSpc>
                <a:spcPct val="80000"/>
              </a:lnSpc>
            </a:pPr>
            <a:r>
              <a:rPr lang="en-US" sz="1600"/>
              <a:t>oversharpening can produce </a:t>
            </a:r>
            <a:r>
              <a:rPr lang="en-US" sz="1600">
                <a:hlinkClick r:id="rId4"/>
              </a:rPr>
              <a:t>halos</a:t>
            </a:r>
            <a:br>
              <a:rPr lang="en-US" sz="1600"/>
            </a:br>
            <a:endParaRPr lang="en-US" sz="1600"/>
          </a:p>
          <a:p>
            <a:pPr>
              <a:lnSpc>
                <a:spcPct val="80000"/>
              </a:lnSpc>
            </a:pPr>
            <a:r>
              <a:rPr lang="en-US" sz="2400"/>
              <a:t>Compression</a:t>
            </a:r>
          </a:p>
          <a:p>
            <a:pPr lvl="2">
              <a:lnSpc>
                <a:spcPct val="80000"/>
              </a:lnSpc>
            </a:pPr>
            <a:r>
              <a:rPr lang="en-US" sz="1600"/>
              <a:t>JPEG artifacts, blocking</a:t>
            </a:r>
            <a:br>
              <a:rPr lang="en-US" sz="1600"/>
            </a:br>
            <a:endParaRPr lang="en-US" sz="1600"/>
          </a:p>
          <a:p>
            <a:pPr>
              <a:lnSpc>
                <a:spcPct val="80000"/>
              </a:lnSpc>
            </a:pPr>
            <a:r>
              <a:rPr lang="en-US" sz="2400"/>
              <a:t>Blooming</a:t>
            </a:r>
          </a:p>
          <a:p>
            <a:pPr lvl="2">
              <a:lnSpc>
                <a:spcPct val="80000"/>
              </a:lnSpc>
            </a:pPr>
            <a:r>
              <a:rPr lang="en-US" sz="1600"/>
              <a:t>charge </a:t>
            </a:r>
            <a:r>
              <a:rPr lang="en-US" sz="1600">
                <a:hlinkClick r:id="rId5"/>
              </a:rPr>
              <a:t>overflowing</a:t>
            </a:r>
            <a:r>
              <a:rPr lang="en-US" sz="1600"/>
              <a:t> into neighboring pixels</a:t>
            </a:r>
            <a:br>
              <a:rPr lang="en-US" sz="1600"/>
            </a:br>
            <a:endParaRPr lang="en-US" sz="1600"/>
          </a:p>
          <a:p>
            <a:pPr>
              <a:lnSpc>
                <a:spcPct val="80000"/>
              </a:lnSpc>
            </a:pPr>
            <a:r>
              <a:rPr lang="en-US" sz="2400"/>
              <a:t>Color artifacts</a:t>
            </a:r>
          </a:p>
          <a:p>
            <a:pPr lvl="2">
              <a:lnSpc>
                <a:spcPct val="80000"/>
              </a:lnSpc>
            </a:pPr>
            <a:r>
              <a:rPr lang="en-US" sz="1600">
                <a:hlinkClick r:id="rId6"/>
              </a:rPr>
              <a:t>purple fringing</a:t>
            </a:r>
            <a:r>
              <a:rPr lang="en-US" sz="1600"/>
              <a:t> from microlenses, </a:t>
            </a:r>
          </a:p>
          <a:p>
            <a:pPr lvl="2">
              <a:lnSpc>
                <a:spcPct val="80000"/>
              </a:lnSpc>
            </a:pPr>
            <a:r>
              <a:rPr lang="en-US" sz="1600"/>
              <a:t>white balance</a:t>
            </a:r>
          </a:p>
        </p:txBody>
      </p:sp>
      <p:pic>
        <p:nvPicPr>
          <p:cNvPr id="71684" name="Picture 5"/>
          <p:cNvPicPr>
            <a:picLocks noChangeAspect="1" noChangeArrowheads="1"/>
          </p:cNvPicPr>
          <p:nvPr/>
        </p:nvPicPr>
        <p:blipFill>
          <a:blip r:embed="rId7" cstate="print"/>
          <a:srcRect/>
          <a:stretch>
            <a:fillRect/>
          </a:stretch>
        </p:blipFill>
        <p:spPr bwMode="auto">
          <a:xfrm>
            <a:off x="8686800" y="4495800"/>
            <a:ext cx="1600200" cy="1200150"/>
          </a:xfrm>
          <a:prstGeom prst="rect">
            <a:avLst/>
          </a:prstGeom>
          <a:noFill/>
          <a:ln w="9525">
            <a:noFill/>
            <a:miter lim="800000"/>
            <a:headEnd/>
            <a:tailEnd/>
          </a:ln>
        </p:spPr>
      </p:pic>
      <p:pic>
        <p:nvPicPr>
          <p:cNvPr id="71685" name="Picture 8"/>
          <p:cNvPicPr>
            <a:picLocks noChangeAspect="1" noChangeArrowheads="1"/>
          </p:cNvPicPr>
          <p:nvPr/>
        </p:nvPicPr>
        <p:blipFill>
          <a:blip r:embed="rId8" cstate="print"/>
          <a:srcRect/>
          <a:stretch>
            <a:fillRect/>
          </a:stretch>
        </p:blipFill>
        <p:spPr bwMode="auto">
          <a:xfrm>
            <a:off x="9067800" y="2667000"/>
            <a:ext cx="762000" cy="762000"/>
          </a:xfrm>
          <a:prstGeom prst="rect">
            <a:avLst/>
          </a:prstGeom>
          <a:noFill/>
          <a:ln w="9525">
            <a:noFill/>
            <a:miter lim="800000"/>
            <a:headEnd/>
            <a:tailEnd/>
          </a:ln>
        </p:spPr>
      </p:pic>
      <p:sp>
        <p:nvSpPr>
          <p:cNvPr id="71686" name="Text Box 9"/>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pic>
        <p:nvPicPr>
          <p:cNvPr id="71687" name="Picture 10"/>
          <p:cNvPicPr>
            <a:picLocks noChangeAspect="1" noChangeArrowheads="1"/>
          </p:cNvPicPr>
          <p:nvPr/>
        </p:nvPicPr>
        <p:blipFill>
          <a:blip r:embed="rId9" cstate="print"/>
          <a:srcRect/>
          <a:stretch>
            <a:fillRect/>
          </a:stretch>
        </p:blipFill>
        <p:spPr bwMode="auto">
          <a:xfrm>
            <a:off x="8839200" y="1371600"/>
            <a:ext cx="1219200" cy="914400"/>
          </a:xfrm>
          <a:prstGeom prst="rect">
            <a:avLst/>
          </a:prstGeom>
          <a:noFill/>
          <a:ln w="9525">
            <a:noFill/>
            <a:miter lim="800000"/>
            <a:headEnd/>
            <a:tailEnd/>
          </a:ln>
        </p:spPr>
      </p:pic>
    </p:spTree>
    <p:extLst>
      <p:ext uri="{BB962C8B-B14F-4D97-AF65-F5344CB8AC3E}">
        <p14:creationId xmlns:p14="http://schemas.microsoft.com/office/powerpoint/2010/main" val="407823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descr="alhacen"/>
          <p:cNvPicPr>
            <a:picLocks noChangeAspect="1" noChangeArrowheads="1"/>
          </p:cNvPicPr>
          <p:nvPr/>
        </p:nvPicPr>
        <p:blipFill>
          <a:blip r:embed="rId3" cstate="print"/>
          <a:srcRect r="554"/>
          <a:stretch>
            <a:fillRect/>
          </a:stretch>
        </p:blipFill>
        <p:spPr bwMode="auto">
          <a:xfrm>
            <a:off x="7924800" y="990600"/>
            <a:ext cx="2571750" cy="1163638"/>
          </a:xfrm>
          <a:prstGeom prst="rect">
            <a:avLst/>
          </a:prstGeom>
          <a:noFill/>
          <a:ln w="9525">
            <a:noFill/>
            <a:miter lim="800000"/>
            <a:headEnd/>
            <a:tailEnd/>
          </a:ln>
        </p:spPr>
      </p:pic>
      <p:sp>
        <p:nvSpPr>
          <p:cNvPr id="9220" name="Rectangle 3"/>
          <p:cNvSpPr>
            <a:spLocks noGrp="1" noChangeArrowheads="1"/>
          </p:cNvSpPr>
          <p:nvPr>
            <p:ph type="title"/>
          </p:nvPr>
        </p:nvSpPr>
        <p:spPr/>
        <p:txBody>
          <a:bodyPr/>
          <a:lstStyle/>
          <a:p>
            <a:r>
              <a:rPr lang="en-US" dirty="0"/>
              <a:t>Historic Milestones</a:t>
            </a:r>
          </a:p>
        </p:txBody>
      </p:sp>
      <p:sp>
        <p:nvSpPr>
          <p:cNvPr id="9221" name="Rectangle 4"/>
          <p:cNvSpPr>
            <a:spLocks noGrp="1" noChangeArrowheads="1"/>
          </p:cNvSpPr>
          <p:nvPr>
            <p:ph type="body" idx="1"/>
          </p:nvPr>
        </p:nvSpPr>
        <p:spPr>
          <a:xfrm>
            <a:off x="609600" y="914400"/>
            <a:ext cx="6248400" cy="5638800"/>
          </a:xfrm>
        </p:spPr>
        <p:txBody>
          <a:bodyPr/>
          <a:lstStyle/>
          <a:p>
            <a:pPr marL="381000" indent="-381000">
              <a:lnSpc>
                <a:spcPct val="105000"/>
              </a:lnSpc>
              <a:buFontTx/>
              <a:buChar char="•"/>
            </a:pPr>
            <a:r>
              <a:rPr lang="en-US" sz="2000" b="1" dirty="0"/>
              <a:t>Pinhole model:</a:t>
            </a:r>
            <a:r>
              <a:rPr lang="en-US" sz="2000" dirty="0"/>
              <a:t> </a:t>
            </a:r>
            <a:r>
              <a:rPr lang="en-US" sz="2000" dirty="0" err="1"/>
              <a:t>Mozi</a:t>
            </a:r>
            <a:r>
              <a:rPr lang="en-US" sz="2000" dirty="0"/>
              <a:t> (470-390 BCE), </a:t>
            </a:r>
            <a:br>
              <a:rPr lang="en-US" sz="2000" dirty="0"/>
            </a:br>
            <a:r>
              <a:rPr lang="en-US" sz="2000" dirty="0"/>
              <a:t>Aristotle (384-322 BCE)</a:t>
            </a:r>
          </a:p>
          <a:p>
            <a:pPr marL="381000" indent="-381000">
              <a:lnSpc>
                <a:spcPct val="105000"/>
              </a:lnSpc>
              <a:buFontTx/>
              <a:buChar char="•"/>
            </a:pPr>
            <a:r>
              <a:rPr lang="en-US" sz="2000" b="1" dirty="0"/>
              <a:t>Principles of optics (including lenses):</a:t>
            </a:r>
            <a:r>
              <a:rPr lang="en-US" sz="2000" dirty="0"/>
              <a:t> </a:t>
            </a:r>
            <a:br>
              <a:rPr lang="en-US" sz="2000" dirty="0"/>
            </a:br>
            <a:r>
              <a:rPr lang="en-US" sz="2000" dirty="0" err="1"/>
              <a:t>Alhacen</a:t>
            </a:r>
            <a:r>
              <a:rPr lang="en-US" sz="2000" dirty="0"/>
              <a:t> (965-1039 CE)  </a:t>
            </a:r>
          </a:p>
          <a:p>
            <a:pPr marL="381000" indent="-381000">
              <a:lnSpc>
                <a:spcPct val="105000"/>
              </a:lnSpc>
              <a:buFontTx/>
              <a:buChar char="•"/>
            </a:pPr>
            <a:r>
              <a:rPr lang="en-US" sz="2000" b="1" dirty="0"/>
              <a:t>Camera </a:t>
            </a:r>
            <a:r>
              <a:rPr lang="en-US" sz="2000" b="1" dirty="0" err="1"/>
              <a:t>obscura</a:t>
            </a:r>
            <a:r>
              <a:rPr lang="en-US" sz="2000" b="1" dirty="0"/>
              <a:t>:</a:t>
            </a:r>
            <a:r>
              <a:rPr lang="en-US" sz="2000" dirty="0"/>
              <a:t> Leonardo </a:t>
            </a:r>
            <a:r>
              <a:rPr lang="en-US" sz="2000" dirty="0" err="1"/>
              <a:t>da</a:t>
            </a:r>
            <a:r>
              <a:rPr lang="en-US" sz="2000" dirty="0"/>
              <a:t> Vinci </a:t>
            </a:r>
            <a:br>
              <a:rPr lang="en-US" sz="2000" dirty="0"/>
            </a:br>
            <a:r>
              <a:rPr lang="en-US" sz="2000" dirty="0"/>
              <a:t>(1452-1519), Johann </a:t>
            </a:r>
            <a:r>
              <a:rPr lang="en-US" sz="2000" dirty="0" err="1"/>
              <a:t>Zahn</a:t>
            </a:r>
            <a:r>
              <a:rPr lang="en-US" sz="2000" dirty="0"/>
              <a:t> (1631-1707)</a:t>
            </a:r>
          </a:p>
          <a:p>
            <a:pPr marL="381000" indent="-381000">
              <a:lnSpc>
                <a:spcPct val="105000"/>
              </a:lnSpc>
              <a:buFontTx/>
              <a:buChar char="•"/>
            </a:pPr>
            <a:r>
              <a:rPr lang="en-US" sz="2000" b="1" dirty="0"/>
              <a:t>First photo:</a:t>
            </a:r>
            <a:r>
              <a:rPr lang="en-US" sz="2000" dirty="0"/>
              <a:t> Joseph </a:t>
            </a:r>
            <a:r>
              <a:rPr lang="en-US" sz="2000" dirty="0" err="1"/>
              <a:t>Nicephore</a:t>
            </a:r>
            <a:r>
              <a:rPr lang="en-US" sz="2000" dirty="0"/>
              <a:t> </a:t>
            </a:r>
            <a:r>
              <a:rPr lang="en-US" sz="2000" dirty="0" err="1"/>
              <a:t>Niepce</a:t>
            </a:r>
            <a:r>
              <a:rPr lang="en-US" sz="2000" dirty="0"/>
              <a:t> (1822)</a:t>
            </a:r>
          </a:p>
          <a:p>
            <a:pPr marL="381000" indent="-381000">
              <a:lnSpc>
                <a:spcPct val="105000"/>
              </a:lnSpc>
              <a:buFontTx/>
              <a:buChar char="•"/>
            </a:pPr>
            <a:r>
              <a:rPr lang="en-US" sz="2000" b="1" dirty="0" err="1"/>
              <a:t>Daguerréotypes</a:t>
            </a:r>
            <a:r>
              <a:rPr lang="en-US" sz="2000" b="1" dirty="0"/>
              <a:t> </a:t>
            </a:r>
            <a:r>
              <a:rPr lang="en-US" sz="2000" dirty="0"/>
              <a:t>(1839)</a:t>
            </a:r>
          </a:p>
          <a:p>
            <a:pPr marL="381000" indent="-381000">
              <a:lnSpc>
                <a:spcPct val="105000"/>
              </a:lnSpc>
              <a:buFontTx/>
              <a:buChar char="•"/>
            </a:pPr>
            <a:r>
              <a:rPr lang="en-US" sz="2000" b="1" dirty="0"/>
              <a:t>Photographic film</a:t>
            </a:r>
            <a:r>
              <a:rPr lang="en-US" sz="2000" dirty="0"/>
              <a:t> (Eastman, 1889)</a:t>
            </a:r>
          </a:p>
          <a:p>
            <a:pPr marL="381000" indent="-381000">
              <a:lnSpc>
                <a:spcPct val="105000"/>
              </a:lnSpc>
              <a:buFontTx/>
              <a:buChar char="•"/>
            </a:pPr>
            <a:r>
              <a:rPr lang="en-US" sz="2000" b="1" dirty="0"/>
              <a:t>Cinema </a:t>
            </a:r>
            <a:r>
              <a:rPr lang="en-US" sz="2000" dirty="0"/>
              <a:t>(</a:t>
            </a:r>
            <a:r>
              <a:rPr lang="en-US" sz="2000" dirty="0" err="1"/>
              <a:t>Lumière</a:t>
            </a:r>
            <a:r>
              <a:rPr lang="en-US" sz="2000" dirty="0"/>
              <a:t> Brothers, 1895)</a:t>
            </a:r>
          </a:p>
          <a:p>
            <a:pPr marL="381000" indent="-381000">
              <a:lnSpc>
                <a:spcPct val="105000"/>
              </a:lnSpc>
              <a:buFontTx/>
              <a:buChar char="•"/>
            </a:pPr>
            <a:r>
              <a:rPr lang="en-US" sz="2000" b="1" dirty="0"/>
              <a:t>Color Photography</a:t>
            </a:r>
            <a:r>
              <a:rPr lang="en-US" sz="2000" dirty="0"/>
              <a:t> (</a:t>
            </a:r>
            <a:r>
              <a:rPr lang="en-US" sz="2000" dirty="0" err="1"/>
              <a:t>Lumière</a:t>
            </a:r>
            <a:r>
              <a:rPr lang="en-US" sz="2000" dirty="0"/>
              <a:t> Brothers, 1908)</a:t>
            </a:r>
          </a:p>
          <a:p>
            <a:pPr marL="381000" indent="-381000">
              <a:lnSpc>
                <a:spcPct val="105000"/>
              </a:lnSpc>
              <a:buFontTx/>
              <a:buChar char="•"/>
            </a:pPr>
            <a:r>
              <a:rPr lang="en-US" sz="2000" b="1" dirty="0"/>
              <a:t>Television </a:t>
            </a:r>
            <a:r>
              <a:rPr lang="en-US" sz="2000" dirty="0"/>
              <a:t>(Baird, Farnsworth, Zworykin, 1920s)</a:t>
            </a:r>
          </a:p>
          <a:p>
            <a:pPr marL="381000" indent="-381000">
              <a:lnSpc>
                <a:spcPct val="105000"/>
              </a:lnSpc>
              <a:buFontTx/>
              <a:buChar char="•"/>
            </a:pPr>
            <a:r>
              <a:rPr lang="en-US" sz="2000" b="1" dirty="0"/>
              <a:t>First consumer camera with CCD</a:t>
            </a:r>
            <a:r>
              <a:rPr lang="en-US" sz="2000" dirty="0"/>
              <a:t> </a:t>
            </a:r>
            <a:br>
              <a:rPr lang="en-US" sz="2000" dirty="0"/>
            </a:br>
            <a:r>
              <a:rPr lang="en-US" sz="2000" dirty="0"/>
              <a:t>Sony </a:t>
            </a:r>
            <a:r>
              <a:rPr lang="en-US" sz="2000" dirty="0" err="1"/>
              <a:t>Mavica</a:t>
            </a:r>
            <a:r>
              <a:rPr lang="en-US" sz="2000" dirty="0"/>
              <a:t> (1981)</a:t>
            </a:r>
          </a:p>
          <a:p>
            <a:pPr marL="381000" indent="-381000">
              <a:lnSpc>
                <a:spcPct val="105000"/>
              </a:lnSpc>
              <a:buFontTx/>
              <a:buChar char="•"/>
            </a:pPr>
            <a:r>
              <a:rPr lang="en-US" sz="2000" b="1" dirty="0"/>
              <a:t>First fully digital camera:</a:t>
            </a:r>
            <a:r>
              <a:rPr lang="en-US" sz="2000" dirty="0"/>
              <a:t> Kodak DCS100 (1990)</a:t>
            </a:r>
          </a:p>
        </p:txBody>
      </p:sp>
      <p:graphicFrame>
        <p:nvGraphicFramePr>
          <p:cNvPr id="9218" name="Object 5"/>
          <p:cNvGraphicFramePr>
            <a:graphicFrameLocks noGrp="1" noChangeAspect="1"/>
          </p:cNvGraphicFramePr>
          <p:nvPr>
            <p:ph sz="half" idx="4294967295"/>
          </p:nvPr>
        </p:nvGraphicFramePr>
        <p:xfrm>
          <a:off x="7924800" y="2667001"/>
          <a:ext cx="2590800" cy="1603375"/>
        </p:xfrm>
        <a:graphic>
          <a:graphicData uri="http://schemas.openxmlformats.org/presentationml/2006/ole">
            <mc:AlternateContent xmlns:mc="http://schemas.openxmlformats.org/markup-compatibility/2006">
              <mc:Choice xmlns:v="urn:schemas-microsoft-com:vml" Requires="v">
                <p:oleObj name="Image" r:id="rId4" imgW="7706801" imgH="4772691" progId="">
                  <p:embed/>
                </p:oleObj>
              </mc:Choice>
              <mc:Fallback>
                <p:oleObj name="Image" r:id="rId4" imgW="7706801" imgH="4772691" progId="">
                  <p:embed/>
                  <p:pic>
                    <p:nvPicPr>
                      <p:cNvPr id="921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2667001"/>
                        <a:ext cx="25908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3" name="Rectangle 7"/>
          <p:cNvSpPr>
            <a:spLocks noChangeArrowheads="1"/>
          </p:cNvSpPr>
          <p:nvPr/>
        </p:nvSpPr>
        <p:spPr bwMode="auto">
          <a:xfrm>
            <a:off x="7924800" y="4267200"/>
            <a:ext cx="2971800" cy="304800"/>
          </a:xfrm>
          <a:prstGeom prst="rect">
            <a:avLst/>
          </a:prstGeom>
          <a:noFill/>
          <a:ln w="9525">
            <a:noFill/>
            <a:miter lim="800000"/>
            <a:headEnd/>
            <a:tailEnd/>
          </a:ln>
        </p:spPr>
        <p:txBody>
          <a:bodyPr>
            <a:spAutoFit/>
          </a:bodyPr>
          <a:lstStyle/>
          <a:p>
            <a:r>
              <a:rPr lang="en-US" sz="1400"/>
              <a:t>Niepce, “La Table Servie,” 1822</a:t>
            </a:r>
          </a:p>
        </p:txBody>
      </p:sp>
      <p:sp>
        <p:nvSpPr>
          <p:cNvPr id="9225" name="Rectangle 9"/>
          <p:cNvSpPr>
            <a:spLocks noChangeArrowheads="1"/>
          </p:cNvSpPr>
          <p:nvPr/>
        </p:nvSpPr>
        <p:spPr bwMode="auto">
          <a:xfrm>
            <a:off x="7981950" y="2133600"/>
            <a:ext cx="2590800" cy="304800"/>
          </a:xfrm>
          <a:prstGeom prst="rect">
            <a:avLst/>
          </a:prstGeom>
          <a:noFill/>
          <a:ln w="9525">
            <a:noFill/>
            <a:miter lim="800000"/>
            <a:headEnd/>
            <a:tailEnd/>
          </a:ln>
        </p:spPr>
        <p:txBody>
          <a:bodyPr>
            <a:spAutoFit/>
          </a:bodyPr>
          <a:lstStyle/>
          <a:p>
            <a:pPr algn="ctr"/>
            <a:r>
              <a:rPr lang="en-US" sz="1400"/>
              <a:t>Alhacen’s notes</a:t>
            </a:r>
          </a:p>
        </p:txBody>
      </p:sp>
      <p:sp>
        <p:nvSpPr>
          <p:cNvPr id="10" name="Rectangle 8"/>
          <p:cNvSpPr>
            <a:spLocks noChangeArrowheads="1"/>
          </p:cNvSpPr>
          <p:nvPr/>
        </p:nvSpPr>
        <p:spPr bwMode="auto">
          <a:xfrm>
            <a:off x="7924800" y="6324600"/>
            <a:ext cx="2590800" cy="304800"/>
          </a:xfrm>
          <a:prstGeom prst="rect">
            <a:avLst/>
          </a:prstGeom>
          <a:noFill/>
          <a:ln w="9525">
            <a:noFill/>
            <a:miter lim="800000"/>
            <a:headEnd/>
            <a:tailEnd/>
          </a:ln>
        </p:spPr>
        <p:txBody>
          <a:bodyPr>
            <a:spAutoFit/>
          </a:bodyPr>
          <a:lstStyle/>
          <a:p>
            <a:pPr algn="ctr"/>
            <a:r>
              <a:rPr lang="en-US" sz="1400" dirty="0"/>
              <a:t>Old television camera</a:t>
            </a:r>
          </a:p>
        </p:txBody>
      </p:sp>
      <p:pic>
        <p:nvPicPr>
          <p:cNvPr id="11" name="Picture 59" descr="http://1.bp.blogspot.com/-hbnqGqzVRK0/TgM6QpTNWoI/AAAAAAAAAbo/_XDTAK8Y6NU/s1600/A-colour-TV-camera-is-dem-00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4800600"/>
            <a:ext cx="2540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789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First Digitally Scanned </a:t>
            </a:r>
            <a:r>
              <a:rPr lang="en-US" dirty="0"/>
              <a:t>P</a:t>
            </a:r>
            <a:r>
              <a:rPr lang="en-US"/>
              <a:t>hotograph</a:t>
            </a:r>
            <a:endParaRPr lang="en-US" dirty="0"/>
          </a:p>
        </p:txBody>
      </p:sp>
      <p:sp>
        <p:nvSpPr>
          <p:cNvPr id="73731" name="Rectangle 3"/>
          <p:cNvSpPr>
            <a:spLocks noGrp="1" noChangeArrowheads="1"/>
          </p:cNvSpPr>
          <p:nvPr>
            <p:ph type="body" idx="1"/>
          </p:nvPr>
        </p:nvSpPr>
        <p:spPr/>
        <p:txBody>
          <a:bodyPr/>
          <a:lstStyle/>
          <a:p>
            <a:pPr>
              <a:buFontTx/>
              <a:buChar char="•"/>
            </a:pPr>
            <a:r>
              <a:rPr lang="en-US"/>
              <a:t>1957, 176x176 pixels</a:t>
            </a:r>
          </a:p>
        </p:txBody>
      </p:sp>
      <p:pic>
        <p:nvPicPr>
          <p:cNvPr id="73732" name="Picture 4"/>
          <p:cNvPicPr>
            <a:picLocks noChangeAspect="1" noChangeArrowheads="1"/>
          </p:cNvPicPr>
          <p:nvPr/>
        </p:nvPicPr>
        <p:blipFill>
          <a:blip r:embed="rId3" cstate="print"/>
          <a:srcRect/>
          <a:stretch>
            <a:fillRect/>
          </a:stretch>
        </p:blipFill>
        <p:spPr bwMode="auto">
          <a:xfrm>
            <a:off x="4191001" y="1600200"/>
            <a:ext cx="3578225" cy="4572000"/>
          </a:xfrm>
          <a:prstGeom prst="rect">
            <a:avLst/>
          </a:prstGeom>
          <a:noFill/>
          <a:ln w="9525">
            <a:noFill/>
            <a:miter lim="800000"/>
            <a:headEnd/>
            <a:tailEnd/>
          </a:ln>
        </p:spPr>
      </p:pic>
      <p:sp>
        <p:nvSpPr>
          <p:cNvPr id="73733" name="Rectangle 4"/>
          <p:cNvSpPr>
            <a:spLocks noChangeArrowheads="1"/>
          </p:cNvSpPr>
          <p:nvPr/>
        </p:nvSpPr>
        <p:spPr bwMode="auto">
          <a:xfrm>
            <a:off x="2057400" y="6335714"/>
            <a:ext cx="8001000" cy="369887"/>
          </a:xfrm>
          <a:prstGeom prst="rect">
            <a:avLst/>
          </a:prstGeom>
          <a:noFill/>
          <a:ln w="9525">
            <a:noFill/>
            <a:miter lim="800000"/>
            <a:headEnd/>
            <a:tailEnd/>
          </a:ln>
        </p:spPr>
        <p:txBody>
          <a:bodyPr>
            <a:spAutoFit/>
          </a:bodyPr>
          <a:lstStyle/>
          <a:p>
            <a:pPr algn="ctr"/>
            <a:r>
              <a:rPr lang="en-US" sz="1800">
                <a:hlinkClick r:id="rId4"/>
              </a:rPr>
              <a:t>http://listverse.com/history/top-10-incredible-early-firsts-in-photography/</a:t>
            </a:r>
            <a:endParaRPr lang="en-US" sz="1800"/>
          </a:p>
        </p:txBody>
      </p:sp>
    </p:spTree>
    <p:extLst>
      <p:ext uri="{BB962C8B-B14F-4D97-AF65-F5344CB8AC3E}">
        <p14:creationId xmlns:p14="http://schemas.microsoft.com/office/powerpoint/2010/main" val="2607196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656B-4291-5643-A17F-A39422C5D33F}"/>
              </a:ext>
            </a:extLst>
          </p:cNvPr>
          <p:cNvSpPr>
            <a:spLocks noGrp="1"/>
          </p:cNvSpPr>
          <p:nvPr>
            <p:ph type="title"/>
          </p:nvPr>
        </p:nvSpPr>
        <p:spPr/>
        <p:txBody>
          <a:bodyPr/>
          <a:lstStyle/>
          <a:p>
            <a:r>
              <a:rPr lang="en-US" dirty="0"/>
              <a:t>Camera Sales Over Time</a:t>
            </a:r>
          </a:p>
        </p:txBody>
      </p:sp>
      <p:pic>
        <p:nvPicPr>
          <p:cNvPr id="4" name="Picture 3">
            <a:extLst>
              <a:ext uri="{FF2B5EF4-FFF2-40B4-BE49-F238E27FC236}">
                <a16:creationId xmlns:a16="http://schemas.microsoft.com/office/drawing/2014/main" id="{42C66A78-026E-1247-A3D9-F8630BFE4B04}"/>
              </a:ext>
            </a:extLst>
          </p:cNvPr>
          <p:cNvPicPr>
            <a:picLocks noChangeAspect="1"/>
          </p:cNvPicPr>
          <p:nvPr/>
        </p:nvPicPr>
        <p:blipFill>
          <a:blip r:embed="rId3"/>
          <a:stretch>
            <a:fillRect/>
          </a:stretch>
        </p:blipFill>
        <p:spPr>
          <a:xfrm>
            <a:off x="2133600" y="1493558"/>
            <a:ext cx="7924800" cy="4907242"/>
          </a:xfrm>
          <a:prstGeom prst="rect">
            <a:avLst/>
          </a:prstGeom>
        </p:spPr>
      </p:pic>
      <p:sp>
        <p:nvSpPr>
          <p:cNvPr id="5" name="TextBox 4">
            <a:extLst>
              <a:ext uri="{FF2B5EF4-FFF2-40B4-BE49-F238E27FC236}">
                <a16:creationId xmlns:a16="http://schemas.microsoft.com/office/drawing/2014/main" id="{7D9F4125-2751-AF44-8586-70E95B8A4C00}"/>
              </a:ext>
            </a:extLst>
          </p:cNvPr>
          <p:cNvSpPr txBox="1"/>
          <p:nvPr/>
        </p:nvSpPr>
        <p:spPr>
          <a:xfrm>
            <a:off x="9757918" y="6443246"/>
            <a:ext cx="833883" cy="338554"/>
          </a:xfrm>
          <a:prstGeom prst="rect">
            <a:avLst/>
          </a:prstGeom>
          <a:noFill/>
        </p:spPr>
        <p:txBody>
          <a:bodyPr wrap="none" rtlCol="0">
            <a:spAutoFit/>
          </a:bodyPr>
          <a:lstStyle/>
          <a:p>
            <a:r>
              <a:rPr lang="en-US" sz="1600" dirty="0">
                <a:hlinkClick r:id="rId4"/>
              </a:rPr>
              <a:t>Source</a:t>
            </a:r>
            <a:endParaRPr lang="en-US" sz="1600" dirty="0"/>
          </a:p>
        </p:txBody>
      </p:sp>
    </p:spTree>
    <p:extLst>
      <p:ext uri="{BB962C8B-B14F-4D97-AF65-F5344CB8AC3E}">
        <p14:creationId xmlns:p14="http://schemas.microsoft.com/office/powerpoint/2010/main" val="3819224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656B-4291-5643-A17F-A39422C5D33F}"/>
              </a:ext>
            </a:extLst>
          </p:cNvPr>
          <p:cNvSpPr>
            <a:spLocks noGrp="1"/>
          </p:cNvSpPr>
          <p:nvPr>
            <p:ph type="title"/>
          </p:nvPr>
        </p:nvSpPr>
        <p:spPr/>
        <p:txBody>
          <a:bodyPr/>
          <a:lstStyle/>
          <a:p>
            <a:r>
              <a:rPr lang="en-US" dirty="0"/>
              <a:t>Camera Sales Over Time</a:t>
            </a:r>
          </a:p>
        </p:txBody>
      </p:sp>
      <p:sp>
        <p:nvSpPr>
          <p:cNvPr id="3" name="Content Placeholder 2">
            <a:extLst>
              <a:ext uri="{FF2B5EF4-FFF2-40B4-BE49-F238E27FC236}">
                <a16:creationId xmlns:a16="http://schemas.microsoft.com/office/drawing/2014/main" id="{87DADDD8-8F81-F043-98D0-0380A57B8BA3}"/>
              </a:ext>
            </a:extLst>
          </p:cNvPr>
          <p:cNvSpPr>
            <a:spLocks noGrp="1"/>
          </p:cNvSpPr>
          <p:nvPr>
            <p:ph idx="1"/>
          </p:nvPr>
        </p:nvSpPr>
        <p:spPr/>
        <p:txBody>
          <a:bodyPr/>
          <a:lstStyle/>
          <a:p>
            <a:r>
              <a:rPr lang="en-US" dirty="0"/>
              <a:t>The full chart…</a:t>
            </a:r>
          </a:p>
        </p:txBody>
      </p:sp>
      <p:sp>
        <p:nvSpPr>
          <p:cNvPr id="5" name="TextBox 4">
            <a:extLst>
              <a:ext uri="{FF2B5EF4-FFF2-40B4-BE49-F238E27FC236}">
                <a16:creationId xmlns:a16="http://schemas.microsoft.com/office/drawing/2014/main" id="{7D9F4125-2751-AF44-8586-70E95B8A4C00}"/>
              </a:ext>
            </a:extLst>
          </p:cNvPr>
          <p:cNvSpPr txBox="1"/>
          <p:nvPr/>
        </p:nvSpPr>
        <p:spPr>
          <a:xfrm>
            <a:off x="9757918" y="6443246"/>
            <a:ext cx="833883" cy="338554"/>
          </a:xfrm>
          <a:prstGeom prst="rect">
            <a:avLst/>
          </a:prstGeom>
          <a:noFill/>
        </p:spPr>
        <p:txBody>
          <a:bodyPr wrap="none" rtlCol="0">
            <a:spAutoFit/>
          </a:bodyPr>
          <a:lstStyle/>
          <a:p>
            <a:r>
              <a:rPr lang="en-US" sz="1600" dirty="0">
                <a:hlinkClick r:id="rId3"/>
              </a:rPr>
              <a:t>Source</a:t>
            </a:r>
            <a:endParaRPr lang="en-US" sz="1600" dirty="0"/>
          </a:p>
        </p:txBody>
      </p:sp>
      <p:pic>
        <p:nvPicPr>
          <p:cNvPr id="6" name="Picture 5">
            <a:extLst>
              <a:ext uri="{FF2B5EF4-FFF2-40B4-BE49-F238E27FC236}">
                <a16:creationId xmlns:a16="http://schemas.microsoft.com/office/drawing/2014/main" id="{79680144-8BFC-B84D-B146-F4F40F7F56CD}"/>
              </a:ext>
            </a:extLst>
          </p:cNvPr>
          <p:cNvPicPr>
            <a:picLocks noChangeAspect="1"/>
          </p:cNvPicPr>
          <p:nvPr/>
        </p:nvPicPr>
        <p:blipFill>
          <a:blip r:embed="rId4"/>
          <a:stretch>
            <a:fillRect/>
          </a:stretch>
        </p:blipFill>
        <p:spPr>
          <a:xfrm>
            <a:off x="5523215" y="1066800"/>
            <a:ext cx="967370" cy="5791200"/>
          </a:xfrm>
          <a:prstGeom prst="rect">
            <a:avLst/>
          </a:prstGeom>
        </p:spPr>
      </p:pic>
      <p:sp>
        <p:nvSpPr>
          <p:cNvPr id="7" name="TextBox 6">
            <a:extLst>
              <a:ext uri="{FF2B5EF4-FFF2-40B4-BE49-F238E27FC236}">
                <a16:creationId xmlns:a16="http://schemas.microsoft.com/office/drawing/2014/main" id="{507DF504-BB6E-4012-AF53-093C36DA7AF5}"/>
              </a:ext>
            </a:extLst>
          </p:cNvPr>
          <p:cNvSpPr txBox="1"/>
          <p:nvPr/>
        </p:nvSpPr>
        <p:spPr>
          <a:xfrm>
            <a:off x="7583302" y="914400"/>
            <a:ext cx="4380098" cy="1015663"/>
          </a:xfrm>
          <a:prstGeom prst="rect">
            <a:avLst/>
          </a:prstGeom>
          <a:noFill/>
        </p:spPr>
        <p:txBody>
          <a:bodyPr wrap="square">
            <a:spAutoFit/>
          </a:bodyPr>
          <a:lstStyle/>
          <a:p>
            <a:r>
              <a:rPr lang="en-US" sz="2000" dirty="0">
                <a:latin typeface="Calibri Light" panose="020F0302020204030204" pitchFamily="34" charset="0"/>
                <a:cs typeface="Calibri Light" panose="020F0302020204030204" pitchFamily="34" charset="0"/>
              </a:rPr>
              <a:t>More information on color and cameras:</a:t>
            </a:r>
          </a:p>
          <a:p>
            <a:r>
              <a:rPr lang="en-US" sz="2000" dirty="0">
                <a:latin typeface="Calibri Light" panose="020F0302020204030204" pitchFamily="34" charset="0"/>
                <a:cs typeface="Calibri Light" panose="020F0302020204030204" pitchFamily="34" charset="0"/>
                <a:hlinkClick r:id="rId5"/>
              </a:rPr>
              <a:t>https://www.eecs.yorku.ca/~mbrown/ICCV19_Tutorial_MSBrown.pdf</a:t>
            </a:r>
            <a:r>
              <a:rPr lang="en-US" sz="2000"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31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Shrinking the Aperture</a:t>
            </a:r>
          </a:p>
        </p:txBody>
      </p:sp>
      <p:sp>
        <p:nvSpPr>
          <p:cNvPr id="110598" name="Rectangle 6"/>
          <p:cNvSpPr>
            <a:spLocks noGrp="1" noChangeArrowheads="1"/>
          </p:cNvSpPr>
          <p:nvPr>
            <p:ph type="body" idx="1"/>
          </p:nvPr>
        </p:nvSpPr>
        <p:spPr>
          <a:xfrm>
            <a:off x="1905000" y="5105400"/>
            <a:ext cx="8229600" cy="1447800"/>
          </a:xfrm>
        </p:spPr>
        <p:txBody>
          <a:bodyPr/>
          <a:lstStyle/>
          <a:p>
            <a:r>
              <a:rPr lang="en-US"/>
              <a:t>Why not make the aperture as small as possible?</a:t>
            </a:r>
          </a:p>
          <a:p>
            <a:pPr lvl="1"/>
            <a:r>
              <a:rPr lang="en-US"/>
              <a:t>Less light gets through</a:t>
            </a:r>
          </a:p>
          <a:p>
            <a:pPr lvl="1"/>
            <a:r>
              <a:rPr lang="en-US"/>
              <a:t>Diffraction effects…</a:t>
            </a:r>
          </a:p>
        </p:txBody>
      </p:sp>
      <p:sp>
        <p:nvSpPr>
          <p:cNvPr id="33796" name="Text Box 9"/>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pic>
        <p:nvPicPr>
          <p:cNvPr id="33797" name="Picture 10" descr="pinhole_diff2"/>
          <p:cNvPicPr>
            <a:picLocks noChangeAspect="1" noChangeArrowheads="1"/>
          </p:cNvPicPr>
          <p:nvPr/>
        </p:nvPicPr>
        <p:blipFill>
          <a:blip r:embed="rId3" cstate="print"/>
          <a:srcRect b="32597"/>
          <a:stretch>
            <a:fillRect/>
          </a:stretch>
        </p:blipFill>
        <p:spPr bwMode="auto">
          <a:xfrm>
            <a:off x="3581400" y="990601"/>
            <a:ext cx="5105400" cy="3852863"/>
          </a:xfrm>
          <a:prstGeom prst="rect">
            <a:avLst/>
          </a:prstGeom>
          <a:noFill/>
          <a:ln w="9525">
            <a:noFill/>
            <a:miter lim="800000"/>
            <a:headEnd/>
            <a:tailEnd/>
          </a:ln>
        </p:spPr>
      </p:pic>
    </p:spTree>
    <p:extLst>
      <p:ext uri="{BB962C8B-B14F-4D97-AF65-F5344CB8AC3E}">
        <p14:creationId xmlns:p14="http://schemas.microsoft.com/office/powerpoint/2010/main" val="160228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05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Shrinking the Aperture</a:t>
            </a:r>
          </a:p>
        </p:txBody>
      </p:sp>
      <p:pic>
        <p:nvPicPr>
          <p:cNvPr id="34819" name="Picture 3" descr="pinhole_diff2"/>
          <p:cNvPicPr>
            <a:picLocks noChangeAspect="1" noChangeArrowheads="1"/>
          </p:cNvPicPr>
          <p:nvPr/>
        </p:nvPicPr>
        <p:blipFill>
          <a:blip r:embed="rId3" cstate="print"/>
          <a:srcRect/>
          <a:stretch>
            <a:fillRect/>
          </a:stretch>
        </p:blipFill>
        <p:spPr bwMode="auto">
          <a:xfrm>
            <a:off x="3581400" y="990600"/>
            <a:ext cx="5105400" cy="5715000"/>
          </a:xfrm>
          <a:prstGeom prst="rect">
            <a:avLst/>
          </a:prstGeom>
          <a:noFill/>
          <a:ln w="9525">
            <a:noFill/>
            <a:miter lim="800000"/>
            <a:headEnd/>
            <a:tailEnd/>
          </a:ln>
        </p:spPr>
      </p:pic>
    </p:spTree>
    <p:extLst>
      <p:ext uri="{BB962C8B-B14F-4D97-AF65-F5344CB8AC3E}">
        <p14:creationId xmlns:p14="http://schemas.microsoft.com/office/powerpoint/2010/main" val="373099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Adding a lens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3274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Adding a Lens</a:t>
            </a:r>
          </a:p>
        </p:txBody>
      </p:sp>
      <p:sp>
        <p:nvSpPr>
          <p:cNvPr id="35843" name="Rectangle 3"/>
          <p:cNvSpPr>
            <a:spLocks noGrp="1" noChangeArrowheads="1"/>
          </p:cNvSpPr>
          <p:nvPr>
            <p:ph type="body" idx="1"/>
          </p:nvPr>
        </p:nvSpPr>
        <p:spPr>
          <a:xfrm>
            <a:off x="2209800" y="4648200"/>
            <a:ext cx="7772400" cy="1524000"/>
          </a:xfrm>
        </p:spPr>
        <p:txBody>
          <a:bodyPr/>
          <a:lstStyle/>
          <a:p>
            <a:r>
              <a:rPr lang="en-US" dirty="0"/>
              <a:t>A lens focuses light onto the film</a:t>
            </a:r>
          </a:p>
          <a:p>
            <a:pPr lvl="1"/>
            <a:r>
              <a:rPr lang="en-US" dirty="0"/>
              <a:t>Thin lens model:</a:t>
            </a:r>
          </a:p>
          <a:p>
            <a:pPr lvl="2"/>
            <a:r>
              <a:rPr lang="en-US" dirty="0"/>
              <a:t>Rays passing through the center are not deviated</a:t>
            </a:r>
            <a:br>
              <a:rPr lang="en-US" dirty="0"/>
            </a:br>
            <a:r>
              <a:rPr lang="en-US" dirty="0"/>
              <a:t>(pinhole projection model still holds)</a:t>
            </a:r>
          </a:p>
        </p:txBody>
      </p:sp>
      <p:pic>
        <p:nvPicPr>
          <p:cNvPr id="35844" name="Picture 4" descr="image-lens"/>
          <p:cNvPicPr>
            <a:picLocks noChangeAspect="1" noChangeArrowheads="1"/>
          </p:cNvPicPr>
          <p:nvPr/>
        </p:nvPicPr>
        <p:blipFill>
          <a:blip r:embed="rId3" cstate="print"/>
          <a:srcRect/>
          <a:stretch>
            <a:fillRect/>
          </a:stretch>
        </p:blipFill>
        <p:spPr bwMode="auto">
          <a:xfrm>
            <a:off x="3278188" y="1752601"/>
            <a:ext cx="5484812" cy="2360613"/>
          </a:xfrm>
          <a:prstGeom prst="rect">
            <a:avLst/>
          </a:prstGeom>
          <a:noFill/>
          <a:ln w="9525">
            <a:noFill/>
            <a:miter lim="800000"/>
            <a:headEnd/>
            <a:tailEnd/>
          </a:ln>
        </p:spPr>
      </p:pic>
      <p:sp>
        <p:nvSpPr>
          <p:cNvPr id="35845" name="Text Box 31"/>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grpSp>
        <p:nvGrpSpPr>
          <p:cNvPr id="2" name="Group 41"/>
          <p:cNvGrpSpPr>
            <a:grpSpLocks/>
          </p:cNvGrpSpPr>
          <p:nvPr/>
        </p:nvGrpSpPr>
        <p:grpSpPr bwMode="auto">
          <a:xfrm>
            <a:off x="3795714" y="2271714"/>
            <a:ext cx="4746625" cy="1690687"/>
            <a:chOff x="1431" y="1431"/>
            <a:chExt cx="2990" cy="1065"/>
          </a:xfrm>
        </p:grpSpPr>
        <p:sp>
          <p:nvSpPr>
            <p:cNvPr id="35847" name="Line 5"/>
            <p:cNvSpPr>
              <a:spLocks noChangeShapeType="1"/>
            </p:cNvSpPr>
            <p:nvPr/>
          </p:nvSpPr>
          <p:spPr bwMode="auto">
            <a:xfrm>
              <a:off x="1459" y="1451"/>
              <a:ext cx="2962" cy="1035"/>
            </a:xfrm>
            <a:prstGeom prst="line">
              <a:avLst/>
            </a:prstGeom>
            <a:noFill/>
            <a:ln w="19050">
              <a:solidFill>
                <a:srgbClr val="FF0000"/>
              </a:solidFill>
              <a:round/>
              <a:headEnd/>
              <a:tailEnd type="triangle" w="med" len="med"/>
            </a:ln>
          </p:spPr>
          <p:txBody>
            <a:bodyPr/>
            <a:lstStyle/>
            <a:p>
              <a:endParaRPr lang="en-US"/>
            </a:p>
          </p:txBody>
        </p:sp>
        <p:sp>
          <p:nvSpPr>
            <p:cNvPr id="35848" name="Oval 6"/>
            <p:cNvSpPr>
              <a:spLocks noChangeArrowheads="1"/>
            </p:cNvSpPr>
            <p:nvPr/>
          </p:nvSpPr>
          <p:spPr bwMode="auto">
            <a:xfrm>
              <a:off x="1431" y="1431"/>
              <a:ext cx="48" cy="48"/>
            </a:xfrm>
            <a:prstGeom prst="ellipse">
              <a:avLst/>
            </a:prstGeom>
            <a:solidFill>
              <a:srgbClr val="FF0000"/>
            </a:solidFill>
            <a:ln w="9525">
              <a:solidFill>
                <a:schemeClr val="tx1"/>
              </a:solidFill>
              <a:round/>
              <a:headEnd/>
              <a:tailEnd/>
            </a:ln>
          </p:spPr>
          <p:txBody>
            <a:bodyPr wrap="none" anchor="ctr"/>
            <a:lstStyle/>
            <a:p>
              <a:endParaRPr lang="en-US"/>
            </a:p>
          </p:txBody>
        </p:sp>
        <p:sp>
          <p:nvSpPr>
            <p:cNvPr id="35849" name="Line 10"/>
            <p:cNvSpPr>
              <a:spLocks noChangeShapeType="1"/>
            </p:cNvSpPr>
            <p:nvPr/>
          </p:nvSpPr>
          <p:spPr bwMode="auto">
            <a:xfrm>
              <a:off x="2928" y="1584"/>
              <a:ext cx="1493" cy="902"/>
            </a:xfrm>
            <a:prstGeom prst="line">
              <a:avLst/>
            </a:prstGeom>
            <a:noFill/>
            <a:ln w="19050">
              <a:solidFill>
                <a:srgbClr val="FF0000"/>
              </a:solidFill>
              <a:round/>
              <a:headEnd/>
              <a:tailEnd type="triangle" w="med" len="med"/>
            </a:ln>
          </p:spPr>
          <p:txBody>
            <a:bodyPr/>
            <a:lstStyle/>
            <a:p>
              <a:endParaRPr lang="en-US"/>
            </a:p>
          </p:txBody>
        </p:sp>
        <p:sp>
          <p:nvSpPr>
            <p:cNvPr id="35850" name="Oval 27"/>
            <p:cNvSpPr>
              <a:spLocks noChangeArrowheads="1"/>
            </p:cNvSpPr>
            <p:nvPr/>
          </p:nvSpPr>
          <p:spPr bwMode="auto">
            <a:xfrm>
              <a:off x="2903" y="1932"/>
              <a:ext cx="56" cy="56"/>
            </a:xfrm>
            <a:prstGeom prst="ellipse">
              <a:avLst/>
            </a:prstGeom>
            <a:solidFill>
              <a:schemeClr val="tx1"/>
            </a:solidFill>
            <a:ln w="9525">
              <a:solidFill>
                <a:schemeClr val="tx1"/>
              </a:solidFill>
              <a:round/>
              <a:headEnd/>
              <a:tailEnd/>
            </a:ln>
          </p:spPr>
          <p:txBody>
            <a:bodyPr wrap="none" anchor="ctr"/>
            <a:lstStyle/>
            <a:p>
              <a:endParaRPr lang="en-US"/>
            </a:p>
          </p:txBody>
        </p:sp>
        <p:sp>
          <p:nvSpPr>
            <p:cNvPr id="35851" name="Line 9"/>
            <p:cNvSpPr>
              <a:spLocks noChangeShapeType="1"/>
            </p:cNvSpPr>
            <p:nvPr/>
          </p:nvSpPr>
          <p:spPr bwMode="auto">
            <a:xfrm>
              <a:off x="1459" y="1451"/>
              <a:ext cx="1469" cy="133"/>
            </a:xfrm>
            <a:prstGeom prst="line">
              <a:avLst/>
            </a:prstGeom>
            <a:noFill/>
            <a:ln w="19050">
              <a:solidFill>
                <a:srgbClr val="FF0000"/>
              </a:solidFill>
              <a:round/>
              <a:headEnd/>
              <a:tailEnd/>
            </a:ln>
          </p:spPr>
          <p:txBody>
            <a:bodyPr/>
            <a:lstStyle/>
            <a:p>
              <a:endParaRPr lang="en-US"/>
            </a:p>
          </p:txBody>
        </p:sp>
        <p:grpSp>
          <p:nvGrpSpPr>
            <p:cNvPr id="35852" name="Group 11"/>
            <p:cNvGrpSpPr>
              <a:grpSpLocks/>
            </p:cNvGrpSpPr>
            <p:nvPr/>
          </p:nvGrpSpPr>
          <p:grpSpPr bwMode="auto">
            <a:xfrm>
              <a:off x="1459" y="1451"/>
              <a:ext cx="2962" cy="1035"/>
              <a:chOff x="1459" y="1451"/>
              <a:chExt cx="2962" cy="1035"/>
            </a:xfrm>
          </p:grpSpPr>
          <p:grpSp>
            <p:nvGrpSpPr>
              <p:cNvPr id="35855" name="Group 12"/>
              <p:cNvGrpSpPr>
                <a:grpSpLocks/>
              </p:cNvGrpSpPr>
              <p:nvPr/>
            </p:nvGrpSpPr>
            <p:grpSpPr bwMode="auto">
              <a:xfrm>
                <a:off x="1459" y="1451"/>
                <a:ext cx="2962" cy="1035"/>
                <a:chOff x="1459" y="1451"/>
                <a:chExt cx="2962" cy="1035"/>
              </a:xfrm>
            </p:grpSpPr>
            <p:sp>
              <p:nvSpPr>
                <p:cNvPr id="35859" name="Line 13"/>
                <p:cNvSpPr>
                  <a:spLocks noChangeShapeType="1"/>
                </p:cNvSpPr>
                <p:nvPr/>
              </p:nvSpPr>
              <p:spPr bwMode="auto">
                <a:xfrm>
                  <a:off x="1459" y="1451"/>
                  <a:ext cx="1465" cy="235"/>
                </a:xfrm>
                <a:prstGeom prst="line">
                  <a:avLst/>
                </a:prstGeom>
                <a:noFill/>
                <a:ln w="19050">
                  <a:solidFill>
                    <a:srgbClr val="FF0000"/>
                  </a:solidFill>
                  <a:round/>
                  <a:headEnd/>
                  <a:tailEnd/>
                </a:ln>
              </p:spPr>
              <p:txBody>
                <a:bodyPr/>
                <a:lstStyle/>
                <a:p>
                  <a:endParaRPr lang="en-US"/>
                </a:p>
              </p:txBody>
            </p:sp>
            <p:sp>
              <p:nvSpPr>
                <p:cNvPr id="35860" name="Line 14"/>
                <p:cNvSpPr>
                  <a:spLocks noChangeShapeType="1"/>
                </p:cNvSpPr>
                <p:nvPr/>
              </p:nvSpPr>
              <p:spPr bwMode="auto">
                <a:xfrm>
                  <a:off x="2924" y="1686"/>
                  <a:ext cx="1497" cy="800"/>
                </a:xfrm>
                <a:prstGeom prst="line">
                  <a:avLst/>
                </a:prstGeom>
                <a:noFill/>
                <a:ln w="19050">
                  <a:solidFill>
                    <a:srgbClr val="FF0000"/>
                  </a:solidFill>
                  <a:round/>
                  <a:headEnd/>
                  <a:tailEnd type="triangle" w="med" len="med"/>
                </a:ln>
              </p:spPr>
              <p:txBody>
                <a:bodyPr/>
                <a:lstStyle/>
                <a:p>
                  <a:endParaRPr lang="en-US"/>
                </a:p>
              </p:txBody>
            </p:sp>
          </p:grpSp>
          <p:grpSp>
            <p:nvGrpSpPr>
              <p:cNvPr id="35856" name="Group 15"/>
              <p:cNvGrpSpPr>
                <a:grpSpLocks/>
              </p:cNvGrpSpPr>
              <p:nvPr/>
            </p:nvGrpSpPr>
            <p:grpSpPr bwMode="auto">
              <a:xfrm>
                <a:off x="1459" y="1451"/>
                <a:ext cx="2962" cy="1035"/>
                <a:chOff x="1459" y="1451"/>
                <a:chExt cx="2962" cy="1035"/>
              </a:xfrm>
            </p:grpSpPr>
            <p:sp>
              <p:nvSpPr>
                <p:cNvPr id="35857" name="Line 16"/>
                <p:cNvSpPr>
                  <a:spLocks noChangeShapeType="1"/>
                </p:cNvSpPr>
                <p:nvPr/>
              </p:nvSpPr>
              <p:spPr bwMode="auto">
                <a:xfrm>
                  <a:off x="1459" y="1451"/>
                  <a:ext cx="1465" cy="363"/>
                </a:xfrm>
                <a:prstGeom prst="line">
                  <a:avLst/>
                </a:prstGeom>
                <a:noFill/>
                <a:ln w="19050">
                  <a:solidFill>
                    <a:srgbClr val="FF0000"/>
                  </a:solidFill>
                  <a:round/>
                  <a:headEnd/>
                  <a:tailEnd/>
                </a:ln>
              </p:spPr>
              <p:txBody>
                <a:bodyPr/>
                <a:lstStyle/>
                <a:p>
                  <a:endParaRPr lang="en-US"/>
                </a:p>
              </p:txBody>
            </p:sp>
            <p:sp>
              <p:nvSpPr>
                <p:cNvPr id="35858" name="Line 17"/>
                <p:cNvSpPr>
                  <a:spLocks noChangeShapeType="1"/>
                </p:cNvSpPr>
                <p:nvPr/>
              </p:nvSpPr>
              <p:spPr bwMode="auto">
                <a:xfrm>
                  <a:off x="2924" y="1814"/>
                  <a:ext cx="1497" cy="672"/>
                </a:xfrm>
                <a:prstGeom prst="line">
                  <a:avLst/>
                </a:prstGeom>
                <a:noFill/>
                <a:ln w="19050">
                  <a:solidFill>
                    <a:srgbClr val="FF0000"/>
                  </a:solidFill>
                  <a:round/>
                  <a:headEnd/>
                  <a:tailEnd type="triangle" w="med" len="med"/>
                </a:ln>
              </p:spPr>
              <p:txBody>
                <a:bodyPr/>
                <a:lstStyle/>
                <a:p>
                  <a:endParaRPr lang="en-US"/>
                </a:p>
              </p:txBody>
            </p:sp>
          </p:grpSp>
        </p:grpSp>
        <p:sp>
          <p:nvSpPr>
            <p:cNvPr id="35853" name="Line 33"/>
            <p:cNvSpPr>
              <a:spLocks noChangeShapeType="1"/>
            </p:cNvSpPr>
            <p:nvPr/>
          </p:nvSpPr>
          <p:spPr bwMode="auto">
            <a:xfrm flipV="1">
              <a:off x="1440" y="1440"/>
              <a:ext cx="1488" cy="0"/>
            </a:xfrm>
            <a:prstGeom prst="line">
              <a:avLst/>
            </a:prstGeom>
            <a:noFill/>
            <a:ln w="19050">
              <a:solidFill>
                <a:srgbClr val="FF0000"/>
              </a:solidFill>
              <a:round/>
              <a:headEnd/>
              <a:tailEnd/>
            </a:ln>
          </p:spPr>
          <p:txBody>
            <a:bodyPr/>
            <a:lstStyle/>
            <a:p>
              <a:endParaRPr lang="en-US"/>
            </a:p>
          </p:txBody>
        </p:sp>
        <p:sp>
          <p:nvSpPr>
            <p:cNvPr id="35854" name="Line 34"/>
            <p:cNvSpPr>
              <a:spLocks noChangeShapeType="1"/>
            </p:cNvSpPr>
            <p:nvPr/>
          </p:nvSpPr>
          <p:spPr bwMode="auto">
            <a:xfrm>
              <a:off x="2928" y="1440"/>
              <a:ext cx="1488" cy="1056"/>
            </a:xfrm>
            <a:prstGeom prst="line">
              <a:avLst/>
            </a:prstGeom>
            <a:noFill/>
            <a:ln w="19050">
              <a:solidFill>
                <a:srgbClr val="FF0000"/>
              </a:solidFill>
              <a:round/>
              <a:headEnd/>
              <a:tailEnd type="triangle" w="med" len="med"/>
            </a:ln>
          </p:spPr>
          <p:txBody>
            <a:bodyPr/>
            <a:lstStyle/>
            <a:p>
              <a:endParaRPr lang="en-US"/>
            </a:p>
          </p:txBody>
        </p:sp>
      </p:grpSp>
    </p:spTree>
    <p:extLst>
      <p:ext uri="{BB962C8B-B14F-4D97-AF65-F5344CB8AC3E}">
        <p14:creationId xmlns:p14="http://schemas.microsoft.com/office/powerpoint/2010/main" val="276747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Adding a Lens</a:t>
            </a:r>
          </a:p>
        </p:txBody>
      </p:sp>
      <p:sp>
        <p:nvSpPr>
          <p:cNvPr id="36867" name="Rectangle 3"/>
          <p:cNvSpPr>
            <a:spLocks noGrp="1" noChangeArrowheads="1"/>
          </p:cNvSpPr>
          <p:nvPr>
            <p:ph type="body" idx="1"/>
          </p:nvPr>
        </p:nvSpPr>
        <p:spPr>
          <a:xfrm>
            <a:off x="2209800" y="4648200"/>
            <a:ext cx="7772400" cy="1524000"/>
          </a:xfrm>
        </p:spPr>
        <p:txBody>
          <a:bodyPr/>
          <a:lstStyle/>
          <a:p>
            <a:r>
              <a:rPr lang="en-US" dirty="0"/>
              <a:t>A lens focuses light onto the film</a:t>
            </a:r>
          </a:p>
          <a:p>
            <a:pPr lvl="1"/>
            <a:r>
              <a:rPr lang="en-US" dirty="0"/>
              <a:t>Thin lens model:</a:t>
            </a:r>
          </a:p>
          <a:p>
            <a:pPr lvl="2"/>
            <a:r>
              <a:rPr lang="en-US" dirty="0"/>
              <a:t>Rays passing through the center are not deviated</a:t>
            </a:r>
            <a:br>
              <a:rPr lang="en-US" dirty="0"/>
            </a:br>
            <a:r>
              <a:rPr lang="en-US" dirty="0"/>
              <a:t>(pinhole projection model still holds)</a:t>
            </a:r>
          </a:p>
          <a:p>
            <a:pPr lvl="2"/>
            <a:r>
              <a:rPr lang="en-US" dirty="0"/>
              <a:t>All parallel rays converge to one point on a plane located at the </a:t>
            </a:r>
            <a:r>
              <a:rPr lang="en-US" i="1" dirty="0"/>
              <a:t>focal length</a:t>
            </a:r>
            <a:r>
              <a:rPr lang="en-US" dirty="0"/>
              <a:t> </a:t>
            </a:r>
            <a:r>
              <a:rPr lang="en-US" i="1" dirty="0"/>
              <a:t>f</a:t>
            </a:r>
          </a:p>
        </p:txBody>
      </p:sp>
      <p:pic>
        <p:nvPicPr>
          <p:cNvPr id="36868" name="Picture 4" descr="image-lens"/>
          <p:cNvPicPr>
            <a:picLocks noChangeAspect="1" noChangeArrowheads="1"/>
          </p:cNvPicPr>
          <p:nvPr/>
        </p:nvPicPr>
        <p:blipFill>
          <a:blip r:embed="rId3" cstate="print"/>
          <a:srcRect/>
          <a:stretch>
            <a:fillRect/>
          </a:stretch>
        </p:blipFill>
        <p:spPr bwMode="auto">
          <a:xfrm>
            <a:off x="3278188" y="1752601"/>
            <a:ext cx="5484812" cy="2360613"/>
          </a:xfrm>
          <a:prstGeom prst="rect">
            <a:avLst/>
          </a:prstGeom>
          <a:noFill/>
          <a:ln w="9525">
            <a:noFill/>
            <a:miter lim="800000"/>
            <a:headEnd/>
            <a:tailEnd/>
          </a:ln>
        </p:spPr>
      </p:pic>
      <p:sp>
        <p:nvSpPr>
          <p:cNvPr id="36869" name="Text Box 9"/>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sp>
        <p:nvSpPr>
          <p:cNvPr id="36870" name="Oval 12"/>
          <p:cNvSpPr>
            <a:spLocks noChangeArrowheads="1"/>
          </p:cNvSpPr>
          <p:nvPr/>
        </p:nvSpPr>
        <p:spPr bwMode="auto">
          <a:xfrm>
            <a:off x="3795713" y="2271713"/>
            <a:ext cx="76200" cy="76200"/>
          </a:xfrm>
          <a:prstGeom prst="ellipse">
            <a:avLst/>
          </a:prstGeom>
          <a:solidFill>
            <a:srgbClr val="FF0000"/>
          </a:solidFill>
          <a:ln w="9525">
            <a:solidFill>
              <a:schemeClr val="tx1"/>
            </a:solidFill>
            <a:round/>
            <a:headEnd/>
            <a:tailEnd/>
          </a:ln>
        </p:spPr>
        <p:txBody>
          <a:bodyPr wrap="none" anchor="ctr"/>
          <a:lstStyle/>
          <a:p>
            <a:endParaRPr lang="en-US"/>
          </a:p>
        </p:txBody>
      </p:sp>
      <p:sp>
        <p:nvSpPr>
          <p:cNvPr id="36871" name="Line 13"/>
          <p:cNvSpPr>
            <a:spLocks noChangeShapeType="1"/>
          </p:cNvSpPr>
          <p:nvPr/>
        </p:nvSpPr>
        <p:spPr bwMode="auto">
          <a:xfrm>
            <a:off x="6172200" y="2514600"/>
            <a:ext cx="1295400" cy="685800"/>
          </a:xfrm>
          <a:prstGeom prst="line">
            <a:avLst/>
          </a:prstGeom>
          <a:noFill/>
          <a:ln w="19050">
            <a:solidFill>
              <a:srgbClr val="FF0000"/>
            </a:solidFill>
            <a:round/>
            <a:headEnd/>
            <a:tailEnd type="triangle" w="med" len="med"/>
          </a:ln>
        </p:spPr>
        <p:txBody>
          <a:bodyPr/>
          <a:lstStyle/>
          <a:p>
            <a:endParaRPr lang="en-US"/>
          </a:p>
        </p:txBody>
      </p:sp>
      <p:sp>
        <p:nvSpPr>
          <p:cNvPr id="36872" name="Oval 14"/>
          <p:cNvSpPr>
            <a:spLocks noChangeArrowheads="1"/>
          </p:cNvSpPr>
          <p:nvPr/>
        </p:nvSpPr>
        <p:spPr bwMode="auto">
          <a:xfrm>
            <a:off x="6096000" y="3124200"/>
            <a:ext cx="88900" cy="889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73" name="Line 23"/>
          <p:cNvSpPr>
            <a:spLocks noChangeShapeType="1"/>
          </p:cNvSpPr>
          <p:nvPr/>
        </p:nvSpPr>
        <p:spPr bwMode="auto">
          <a:xfrm flipV="1">
            <a:off x="3810000" y="2286000"/>
            <a:ext cx="2362200" cy="0"/>
          </a:xfrm>
          <a:prstGeom prst="line">
            <a:avLst/>
          </a:prstGeom>
          <a:noFill/>
          <a:ln w="19050">
            <a:solidFill>
              <a:srgbClr val="FF0000"/>
            </a:solidFill>
            <a:round/>
            <a:headEnd/>
            <a:tailEnd/>
          </a:ln>
        </p:spPr>
        <p:txBody>
          <a:bodyPr/>
          <a:lstStyle/>
          <a:p>
            <a:endParaRPr lang="en-US"/>
          </a:p>
        </p:txBody>
      </p:sp>
      <p:sp>
        <p:nvSpPr>
          <p:cNvPr id="36874" name="Line 24"/>
          <p:cNvSpPr>
            <a:spLocks noChangeShapeType="1"/>
          </p:cNvSpPr>
          <p:nvPr/>
        </p:nvSpPr>
        <p:spPr bwMode="auto">
          <a:xfrm>
            <a:off x="6172200" y="2286000"/>
            <a:ext cx="1295400" cy="914400"/>
          </a:xfrm>
          <a:prstGeom prst="line">
            <a:avLst/>
          </a:prstGeom>
          <a:noFill/>
          <a:ln w="19050">
            <a:solidFill>
              <a:srgbClr val="FF0000"/>
            </a:solidFill>
            <a:round/>
            <a:headEnd/>
            <a:tailEnd type="triangle" w="med" len="med"/>
          </a:ln>
        </p:spPr>
        <p:txBody>
          <a:bodyPr/>
          <a:lstStyle/>
          <a:p>
            <a:endParaRPr lang="en-US"/>
          </a:p>
        </p:txBody>
      </p:sp>
      <p:sp>
        <p:nvSpPr>
          <p:cNvPr id="36875" name="Line 25"/>
          <p:cNvSpPr>
            <a:spLocks noChangeShapeType="1"/>
          </p:cNvSpPr>
          <p:nvPr/>
        </p:nvSpPr>
        <p:spPr bwMode="auto">
          <a:xfrm flipV="1">
            <a:off x="3810000" y="2514600"/>
            <a:ext cx="2362200" cy="0"/>
          </a:xfrm>
          <a:prstGeom prst="line">
            <a:avLst/>
          </a:prstGeom>
          <a:noFill/>
          <a:ln w="19050">
            <a:solidFill>
              <a:srgbClr val="FF0000"/>
            </a:solidFill>
            <a:round/>
            <a:headEnd/>
            <a:tailEnd/>
          </a:ln>
        </p:spPr>
        <p:txBody>
          <a:bodyPr/>
          <a:lstStyle/>
          <a:p>
            <a:endParaRPr lang="en-US"/>
          </a:p>
        </p:txBody>
      </p:sp>
      <p:sp>
        <p:nvSpPr>
          <p:cNvPr id="36876" name="Line 26"/>
          <p:cNvSpPr>
            <a:spLocks noChangeShapeType="1"/>
          </p:cNvSpPr>
          <p:nvPr/>
        </p:nvSpPr>
        <p:spPr bwMode="auto">
          <a:xfrm flipV="1">
            <a:off x="3810000" y="2743200"/>
            <a:ext cx="2362200" cy="0"/>
          </a:xfrm>
          <a:prstGeom prst="line">
            <a:avLst/>
          </a:prstGeom>
          <a:noFill/>
          <a:ln w="19050">
            <a:solidFill>
              <a:srgbClr val="FF0000"/>
            </a:solidFill>
            <a:round/>
            <a:headEnd/>
            <a:tailEnd/>
          </a:ln>
        </p:spPr>
        <p:txBody>
          <a:bodyPr/>
          <a:lstStyle/>
          <a:p>
            <a:endParaRPr lang="en-US"/>
          </a:p>
        </p:txBody>
      </p:sp>
      <p:sp>
        <p:nvSpPr>
          <p:cNvPr id="36877" name="Line 27"/>
          <p:cNvSpPr>
            <a:spLocks noChangeShapeType="1"/>
          </p:cNvSpPr>
          <p:nvPr/>
        </p:nvSpPr>
        <p:spPr bwMode="auto">
          <a:xfrm flipV="1">
            <a:off x="3810000" y="2971800"/>
            <a:ext cx="2362200" cy="0"/>
          </a:xfrm>
          <a:prstGeom prst="line">
            <a:avLst/>
          </a:prstGeom>
          <a:noFill/>
          <a:ln w="19050">
            <a:solidFill>
              <a:srgbClr val="FF0000"/>
            </a:solidFill>
            <a:round/>
            <a:headEnd/>
            <a:tailEnd/>
          </a:ln>
        </p:spPr>
        <p:txBody>
          <a:bodyPr/>
          <a:lstStyle/>
          <a:p>
            <a:endParaRPr lang="en-US"/>
          </a:p>
        </p:txBody>
      </p:sp>
      <p:sp>
        <p:nvSpPr>
          <p:cNvPr id="36878" name="Line 28"/>
          <p:cNvSpPr>
            <a:spLocks noChangeShapeType="1"/>
          </p:cNvSpPr>
          <p:nvPr/>
        </p:nvSpPr>
        <p:spPr bwMode="auto">
          <a:xfrm flipV="1">
            <a:off x="3810000" y="3200400"/>
            <a:ext cx="3657600" cy="0"/>
          </a:xfrm>
          <a:prstGeom prst="line">
            <a:avLst/>
          </a:prstGeom>
          <a:noFill/>
          <a:ln w="19050">
            <a:solidFill>
              <a:srgbClr val="FF0000"/>
            </a:solidFill>
            <a:round/>
            <a:headEnd/>
            <a:tailEnd/>
          </a:ln>
        </p:spPr>
        <p:txBody>
          <a:bodyPr/>
          <a:lstStyle/>
          <a:p>
            <a:endParaRPr lang="en-US"/>
          </a:p>
        </p:txBody>
      </p:sp>
      <p:sp>
        <p:nvSpPr>
          <p:cNvPr id="36879" name="Line 29"/>
          <p:cNvSpPr>
            <a:spLocks noChangeShapeType="1"/>
          </p:cNvSpPr>
          <p:nvPr/>
        </p:nvSpPr>
        <p:spPr bwMode="auto">
          <a:xfrm flipV="1">
            <a:off x="3810000" y="3429000"/>
            <a:ext cx="2362200" cy="0"/>
          </a:xfrm>
          <a:prstGeom prst="line">
            <a:avLst/>
          </a:prstGeom>
          <a:noFill/>
          <a:ln w="19050">
            <a:solidFill>
              <a:srgbClr val="FF0000"/>
            </a:solidFill>
            <a:round/>
            <a:headEnd/>
            <a:tailEnd/>
          </a:ln>
        </p:spPr>
        <p:txBody>
          <a:bodyPr/>
          <a:lstStyle/>
          <a:p>
            <a:endParaRPr lang="en-US"/>
          </a:p>
        </p:txBody>
      </p:sp>
      <p:sp>
        <p:nvSpPr>
          <p:cNvPr id="36880" name="Line 30"/>
          <p:cNvSpPr>
            <a:spLocks noChangeShapeType="1"/>
          </p:cNvSpPr>
          <p:nvPr/>
        </p:nvSpPr>
        <p:spPr bwMode="auto">
          <a:xfrm flipV="1">
            <a:off x="3810000" y="3657600"/>
            <a:ext cx="2362200" cy="0"/>
          </a:xfrm>
          <a:prstGeom prst="line">
            <a:avLst/>
          </a:prstGeom>
          <a:noFill/>
          <a:ln w="19050">
            <a:solidFill>
              <a:srgbClr val="FF0000"/>
            </a:solidFill>
            <a:round/>
            <a:headEnd/>
            <a:tailEnd/>
          </a:ln>
        </p:spPr>
        <p:txBody>
          <a:bodyPr/>
          <a:lstStyle/>
          <a:p>
            <a:endParaRPr lang="en-US"/>
          </a:p>
        </p:txBody>
      </p:sp>
      <p:sp>
        <p:nvSpPr>
          <p:cNvPr id="36881" name="Line 31"/>
          <p:cNvSpPr>
            <a:spLocks noChangeShapeType="1"/>
          </p:cNvSpPr>
          <p:nvPr/>
        </p:nvSpPr>
        <p:spPr bwMode="auto">
          <a:xfrm flipV="1">
            <a:off x="3810000" y="3886200"/>
            <a:ext cx="2362200" cy="0"/>
          </a:xfrm>
          <a:prstGeom prst="line">
            <a:avLst/>
          </a:prstGeom>
          <a:noFill/>
          <a:ln w="19050">
            <a:solidFill>
              <a:srgbClr val="FF0000"/>
            </a:solidFill>
            <a:round/>
            <a:headEnd/>
            <a:tailEnd/>
          </a:ln>
        </p:spPr>
        <p:txBody>
          <a:bodyPr/>
          <a:lstStyle/>
          <a:p>
            <a:endParaRPr lang="en-US"/>
          </a:p>
        </p:txBody>
      </p:sp>
      <p:sp>
        <p:nvSpPr>
          <p:cNvPr id="36882" name="Line 32"/>
          <p:cNvSpPr>
            <a:spLocks noChangeShapeType="1"/>
          </p:cNvSpPr>
          <p:nvPr/>
        </p:nvSpPr>
        <p:spPr bwMode="auto">
          <a:xfrm flipV="1">
            <a:off x="3810000" y="4114800"/>
            <a:ext cx="2362200" cy="0"/>
          </a:xfrm>
          <a:prstGeom prst="line">
            <a:avLst/>
          </a:prstGeom>
          <a:noFill/>
          <a:ln w="19050">
            <a:solidFill>
              <a:srgbClr val="FF0000"/>
            </a:solidFill>
            <a:round/>
            <a:headEnd/>
            <a:tailEnd/>
          </a:ln>
        </p:spPr>
        <p:txBody>
          <a:bodyPr/>
          <a:lstStyle/>
          <a:p>
            <a:endParaRPr lang="en-US"/>
          </a:p>
        </p:txBody>
      </p:sp>
      <p:sp>
        <p:nvSpPr>
          <p:cNvPr id="36883" name="Line 33"/>
          <p:cNvSpPr>
            <a:spLocks noChangeShapeType="1"/>
          </p:cNvSpPr>
          <p:nvPr/>
        </p:nvSpPr>
        <p:spPr bwMode="auto">
          <a:xfrm>
            <a:off x="6172200" y="2743200"/>
            <a:ext cx="1295400" cy="457200"/>
          </a:xfrm>
          <a:prstGeom prst="line">
            <a:avLst/>
          </a:prstGeom>
          <a:noFill/>
          <a:ln w="19050">
            <a:solidFill>
              <a:srgbClr val="FF0000"/>
            </a:solidFill>
            <a:round/>
            <a:headEnd/>
            <a:tailEnd type="triangle" w="med" len="med"/>
          </a:ln>
        </p:spPr>
        <p:txBody>
          <a:bodyPr/>
          <a:lstStyle/>
          <a:p>
            <a:endParaRPr lang="en-US"/>
          </a:p>
        </p:txBody>
      </p:sp>
      <p:sp>
        <p:nvSpPr>
          <p:cNvPr id="36884" name="Line 34"/>
          <p:cNvSpPr>
            <a:spLocks noChangeShapeType="1"/>
          </p:cNvSpPr>
          <p:nvPr/>
        </p:nvSpPr>
        <p:spPr bwMode="auto">
          <a:xfrm>
            <a:off x="6172200" y="2971800"/>
            <a:ext cx="1295400" cy="228600"/>
          </a:xfrm>
          <a:prstGeom prst="line">
            <a:avLst/>
          </a:prstGeom>
          <a:noFill/>
          <a:ln w="19050">
            <a:solidFill>
              <a:srgbClr val="FF0000"/>
            </a:solidFill>
            <a:round/>
            <a:headEnd/>
            <a:tailEnd type="triangle" w="med" len="med"/>
          </a:ln>
        </p:spPr>
        <p:txBody>
          <a:bodyPr/>
          <a:lstStyle/>
          <a:p>
            <a:endParaRPr lang="en-US"/>
          </a:p>
        </p:txBody>
      </p:sp>
      <p:sp>
        <p:nvSpPr>
          <p:cNvPr id="36885" name="Line 35"/>
          <p:cNvSpPr>
            <a:spLocks noChangeShapeType="1"/>
          </p:cNvSpPr>
          <p:nvPr/>
        </p:nvSpPr>
        <p:spPr bwMode="auto">
          <a:xfrm flipV="1">
            <a:off x="6172200" y="3200400"/>
            <a:ext cx="1295400" cy="685800"/>
          </a:xfrm>
          <a:prstGeom prst="line">
            <a:avLst/>
          </a:prstGeom>
          <a:noFill/>
          <a:ln w="19050">
            <a:solidFill>
              <a:srgbClr val="FF0000"/>
            </a:solidFill>
            <a:round/>
            <a:headEnd/>
            <a:tailEnd type="triangle" w="med" len="med"/>
          </a:ln>
        </p:spPr>
        <p:txBody>
          <a:bodyPr/>
          <a:lstStyle/>
          <a:p>
            <a:endParaRPr lang="en-US"/>
          </a:p>
        </p:txBody>
      </p:sp>
      <p:sp>
        <p:nvSpPr>
          <p:cNvPr id="36886" name="Line 36"/>
          <p:cNvSpPr>
            <a:spLocks noChangeShapeType="1"/>
          </p:cNvSpPr>
          <p:nvPr/>
        </p:nvSpPr>
        <p:spPr bwMode="auto">
          <a:xfrm flipV="1">
            <a:off x="6172200" y="3200400"/>
            <a:ext cx="1295400" cy="914400"/>
          </a:xfrm>
          <a:prstGeom prst="line">
            <a:avLst/>
          </a:prstGeom>
          <a:noFill/>
          <a:ln w="19050">
            <a:solidFill>
              <a:srgbClr val="FF0000"/>
            </a:solidFill>
            <a:round/>
            <a:headEnd/>
            <a:tailEnd type="triangle" w="med" len="med"/>
          </a:ln>
        </p:spPr>
        <p:txBody>
          <a:bodyPr/>
          <a:lstStyle/>
          <a:p>
            <a:endParaRPr lang="en-US"/>
          </a:p>
        </p:txBody>
      </p:sp>
      <p:sp>
        <p:nvSpPr>
          <p:cNvPr id="36887" name="Line 37"/>
          <p:cNvSpPr>
            <a:spLocks noChangeShapeType="1"/>
          </p:cNvSpPr>
          <p:nvPr/>
        </p:nvSpPr>
        <p:spPr bwMode="auto">
          <a:xfrm flipV="1">
            <a:off x="6172200" y="3200400"/>
            <a:ext cx="1295400" cy="457200"/>
          </a:xfrm>
          <a:prstGeom prst="line">
            <a:avLst/>
          </a:prstGeom>
          <a:noFill/>
          <a:ln w="19050">
            <a:solidFill>
              <a:srgbClr val="FF0000"/>
            </a:solidFill>
            <a:round/>
            <a:headEnd/>
            <a:tailEnd type="triangle" w="med" len="med"/>
          </a:ln>
        </p:spPr>
        <p:txBody>
          <a:bodyPr/>
          <a:lstStyle/>
          <a:p>
            <a:endParaRPr lang="en-US"/>
          </a:p>
        </p:txBody>
      </p:sp>
      <p:sp>
        <p:nvSpPr>
          <p:cNvPr id="36888" name="Line 38"/>
          <p:cNvSpPr>
            <a:spLocks noChangeShapeType="1"/>
          </p:cNvSpPr>
          <p:nvPr/>
        </p:nvSpPr>
        <p:spPr bwMode="auto">
          <a:xfrm flipV="1">
            <a:off x="6172200" y="3200400"/>
            <a:ext cx="1295400" cy="228600"/>
          </a:xfrm>
          <a:prstGeom prst="line">
            <a:avLst/>
          </a:prstGeom>
          <a:noFill/>
          <a:ln w="19050">
            <a:solidFill>
              <a:srgbClr val="FF0000"/>
            </a:solidFill>
            <a:round/>
            <a:headEnd/>
            <a:tailEnd type="triangle" w="med" len="med"/>
          </a:ln>
        </p:spPr>
        <p:txBody>
          <a:bodyPr/>
          <a:lstStyle/>
          <a:p>
            <a:endParaRPr lang="en-US"/>
          </a:p>
        </p:txBody>
      </p:sp>
      <p:sp>
        <p:nvSpPr>
          <p:cNvPr id="36889" name="Oval 39"/>
          <p:cNvSpPr>
            <a:spLocks noChangeArrowheads="1"/>
          </p:cNvSpPr>
          <p:nvPr/>
        </p:nvSpPr>
        <p:spPr bwMode="auto">
          <a:xfrm>
            <a:off x="7391400" y="3124200"/>
            <a:ext cx="88900" cy="889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90" name="Text Box 40"/>
          <p:cNvSpPr txBox="1">
            <a:spLocks noChangeArrowheads="1"/>
          </p:cNvSpPr>
          <p:nvPr/>
        </p:nvSpPr>
        <p:spPr bwMode="auto">
          <a:xfrm>
            <a:off x="7146926" y="2498725"/>
            <a:ext cx="1109663" cy="336550"/>
          </a:xfrm>
          <a:prstGeom prst="rect">
            <a:avLst/>
          </a:prstGeom>
          <a:noFill/>
          <a:ln w="9525">
            <a:noFill/>
            <a:miter lim="800000"/>
            <a:headEnd/>
            <a:tailEnd/>
          </a:ln>
        </p:spPr>
        <p:txBody>
          <a:bodyPr wrap="none">
            <a:spAutoFit/>
          </a:bodyPr>
          <a:lstStyle/>
          <a:p>
            <a:r>
              <a:rPr lang="en-US" sz="1600"/>
              <a:t>focal point</a:t>
            </a:r>
          </a:p>
        </p:txBody>
      </p:sp>
      <p:sp>
        <p:nvSpPr>
          <p:cNvPr id="36891" name="Line 41"/>
          <p:cNvSpPr>
            <a:spLocks noChangeShapeType="1"/>
          </p:cNvSpPr>
          <p:nvPr/>
        </p:nvSpPr>
        <p:spPr bwMode="auto">
          <a:xfrm>
            <a:off x="7467600" y="3124200"/>
            <a:ext cx="0" cy="1219200"/>
          </a:xfrm>
          <a:prstGeom prst="line">
            <a:avLst/>
          </a:prstGeom>
          <a:noFill/>
          <a:ln w="9525">
            <a:solidFill>
              <a:schemeClr val="tx1"/>
            </a:solidFill>
            <a:round/>
            <a:headEnd/>
            <a:tailEnd/>
          </a:ln>
        </p:spPr>
        <p:txBody>
          <a:bodyPr/>
          <a:lstStyle/>
          <a:p>
            <a:endParaRPr lang="en-US"/>
          </a:p>
        </p:txBody>
      </p:sp>
      <p:sp>
        <p:nvSpPr>
          <p:cNvPr id="36892" name="Line 42"/>
          <p:cNvSpPr>
            <a:spLocks noChangeShapeType="1"/>
          </p:cNvSpPr>
          <p:nvPr/>
        </p:nvSpPr>
        <p:spPr bwMode="auto">
          <a:xfrm flipH="1">
            <a:off x="6172200" y="4114800"/>
            <a:ext cx="533400" cy="0"/>
          </a:xfrm>
          <a:prstGeom prst="line">
            <a:avLst/>
          </a:prstGeom>
          <a:noFill/>
          <a:ln w="9525">
            <a:solidFill>
              <a:schemeClr val="tx1"/>
            </a:solidFill>
            <a:round/>
            <a:headEnd/>
            <a:tailEnd type="triangle" w="med" len="med"/>
          </a:ln>
        </p:spPr>
        <p:txBody>
          <a:bodyPr/>
          <a:lstStyle/>
          <a:p>
            <a:endParaRPr lang="en-US"/>
          </a:p>
        </p:txBody>
      </p:sp>
      <p:sp>
        <p:nvSpPr>
          <p:cNvPr id="36893" name="Line 43"/>
          <p:cNvSpPr>
            <a:spLocks noChangeShapeType="1"/>
          </p:cNvSpPr>
          <p:nvPr/>
        </p:nvSpPr>
        <p:spPr bwMode="auto">
          <a:xfrm>
            <a:off x="7010400" y="4114800"/>
            <a:ext cx="457200" cy="0"/>
          </a:xfrm>
          <a:prstGeom prst="line">
            <a:avLst/>
          </a:prstGeom>
          <a:noFill/>
          <a:ln w="9525">
            <a:solidFill>
              <a:schemeClr val="tx1"/>
            </a:solidFill>
            <a:round/>
            <a:headEnd/>
            <a:tailEnd type="triangle" w="med" len="med"/>
          </a:ln>
        </p:spPr>
        <p:txBody>
          <a:bodyPr/>
          <a:lstStyle/>
          <a:p>
            <a:endParaRPr lang="en-US"/>
          </a:p>
        </p:txBody>
      </p:sp>
      <p:sp>
        <p:nvSpPr>
          <p:cNvPr id="36894" name="Line 44"/>
          <p:cNvSpPr>
            <a:spLocks noChangeShapeType="1"/>
          </p:cNvSpPr>
          <p:nvPr/>
        </p:nvSpPr>
        <p:spPr bwMode="auto">
          <a:xfrm>
            <a:off x="6172200" y="3200400"/>
            <a:ext cx="0" cy="1143000"/>
          </a:xfrm>
          <a:prstGeom prst="line">
            <a:avLst/>
          </a:prstGeom>
          <a:noFill/>
          <a:ln w="9525">
            <a:solidFill>
              <a:schemeClr val="tx1"/>
            </a:solidFill>
            <a:round/>
            <a:headEnd/>
            <a:tailEnd/>
          </a:ln>
        </p:spPr>
        <p:txBody>
          <a:bodyPr/>
          <a:lstStyle/>
          <a:p>
            <a:endParaRPr lang="en-US"/>
          </a:p>
        </p:txBody>
      </p:sp>
      <p:sp>
        <p:nvSpPr>
          <p:cNvPr id="36895" name="Text Box 45"/>
          <p:cNvSpPr txBox="1">
            <a:spLocks noChangeArrowheads="1"/>
          </p:cNvSpPr>
          <p:nvPr/>
        </p:nvSpPr>
        <p:spPr bwMode="auto">
          <a:xfrm>
            <a:off x="6724650" y="3810000"/>
            <a:ext cx="285750" cy="457200"/>
          </a:xfrm>
          <a:prstGeom prst="rect">
            <a:avLst/>
          </a:prstGeom>
          <a:noFill/>
          <a:ln w="9525">
            <a:noFill/>
            <a:miter lim="800000"/>
            <a:headEnd/>
            <a:tailEnd/>
          </a:ln>
        </p:spPr>
        <p:txBody>
          <a:bodyPr wrap="none">
            <a:spAutoFit/>
          </a:bodyPr>
          <a:lstStyle/>
          <a:p>
            <a:r>
              <a:rPr lang="en-US" b="1" i="1"/>
              <a:t>f</a:t>
            </a:r>
          </a:p>
        </p:txBody>
      </p:sp>
      <p:sp>
        <p:nvSpPr>
          <p:cNvPr id="36896" name="Line 46"/>
          <p:cNvSpPr>
            <a:spLocks noChangeShapeType="1"/>
          </p:cNvSpPr>
          <p:nvPr/>
        </p:nvSpPr>
        <p:spPr bwMode="auto">
          <a:xfrm flipH="1">
            <a:off x="7467600" y="2819400"/>
            <a:ext cx="228600" cy="304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680489673"/>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22715</TotalTime>
  <Words>3732</Words>
  <Application>Microsoft Office PowerPoint</Application>
  <PresentationFormat>Widescreen</PresentationFormat>
  <Paragraphs>434</Paragraphs>
  <Slides>48</Slides>
  <Notes>46</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Arial</vt:lpstr>
      <vt:lpstr>Calibri</vt:lpstr>
      <vt:lpstr>Calibri Light</vt:lpstr>
      <vt:lpstr>Cambria Math</vt:lpstr>
      <vt:lpstr>Consolas</vt:lpstr>
      <vt:lpstr>Palatino Linotype</vt:lpstr>
      <vt:lpstr>Söhne</vt:lpstr>
      <vt:lpstr>Times New Roman</vt:lpstr>
      <vt:lpstr>Blank Presentation</vt:lpstr>
      <vt:lpstr>Image</vt:lpstr>
      <vt:lpstr>CAMERAS</vt:lpstr>
      <vt:lpstr>Overview</vt:lpstr>
      <vt:lpstr>Understanding Real Cameras</vt:lpstr>
      <vt:lpstr>Home-Made Pinhole Camera </vt:lpstr>
      <vt:lpstr>Shrinking the Aperture</vt:lpstr>
      <vt:lpstr>Shrinking the Aperture</vt:lpstr>
      <vt:lpstr>Adding a lens</vt:lpstr>
      <vt:lpstr>Adding a Lens</vt:lpstr>
      <vt:lpstr>Adding a Lens</vt:lpstr>
      <vt:lpstr>Adding a Lens</vt:lpstr>
      <vt:lpstr>Thin Lens Formula</vt:lpstr>
      <vt:lpstr>Thin Lens Formula</vt:lpstr>
      <vt:lpstr>Thin Lens Formula</vt:lpstr>
      <vt:lpstr>Thin Lens Formula</vt:lpstr>
      <vt:lpstr>Thin Lens Formula</vt:lpstr>
      <vt:lpstr>Depth of Field</vt:lpstr>
      <vt:lpstr>Controlling Depth of Field</vt:lpstr>
      <vt:lpstr>Varying the Aperture </vt:lpstr>
      <vt:lpstr>Field of view</vt:lpstr>
      <vt:lpstr>Field of view</vt:lpstr>
      <vt:lpstr>Field of View</vt:lpstr>
      <vt:lpstr>Field of View</vt:lpstr>
      <vt:lpstr>Field of View / Focal Length</vt:lpstr>
      <vt:lpstr>Same Effect for Faces</vt:lpstr>
      <vt:lpstr>Approximating an Orthographic Camera</vt:lpstr>
      <vt:lpstr>The Dolly Zoom</vt:lpstr>
      <vt:lpstr>The Dolly Zoom</vt:lpstr>
      <vt:lpstr>Choice of Lens and Viewpoint: A COVID-Era Illustration</vt:lpstr>
      <vt:lpstr>Overview</vt:lpstr>
      <vt:lpstr>Real Lenses</vt:lpstr>
      <vt:lpstr>Lens Flaws: Vignetting</vt:lpstr>
      <vt:lpstr>Lens Flaws: Radial Distortion</vt:lpstr>
      <vt:lpstr>Lens flaws: Spherical Aberration</vt:lpstr>
      <vt:lpstr>Lens Flaws: Chromatic Aberration</vt:lpstr>
      <vt:lpstr>Overview</vt:lpstr>
      <vt:lpstr>Digital Camera</vt:lpstr>
      <vt:lpstr>An Industrial Camera Example</vt:lpstr>
      <vt:lpstr>A Professional Photography Camera Example (Z7)</vt:lpstr>
      <vt:lpstr>Color filter arrays</vt:lpstr>
      <vt:lpstr>Color filter arrays</vt:lpstr>
      <vt:lpstr>Problem with Demosaicing: Color Moire</vt:lpstr>
      <vt:lpstr>The Cause of Color Moire</vt:lpstr>
      <vt:lpstr>Misc. digital camera artifacts</vt:lpstr>
      <vt:lpstr>Digital Camera Artifacts</vt:lpstr>
      <vt:lpstr>Historic Milestones</vt:lpstr>
      <vt:lpstr>First Digitally Scanned Photograph</vt:lpstr>
      <vt:lpstr>Camera Sales Over Time</vt:lpstr>
      <vt:lpstr>Camera Sales Over Time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Ranga Rodrigo</cp:lastModifiedBy>
  <cp:revision>1102</cp:revision>
  <dcterms:created xsi:type="dcterms:W3CDTF">2004-08-29T23:15:23Z</dcterms:created>
  <dcterms:modified xsi:type="dcterms:W3CDTF">2023-05-07T06:09:52Z</dcterms:modified>
</cp:coreProperties>
</file>